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Override2.xml" ContentType="application/vnd.openxmlformats-officedocument.themeOverride+xml"/>
  <Override PartName="/ppt/tags/tag5.xml" ContentType="application/vnd.openxmlformats-officedocument.presentationml.tags+xml"/>
  <Override PartName="/ppt/theme/themeOverride3.xml" ContentType="application/vnd.openxmlformats-officedocument.themeOverride+xml"/>
  <Override PartName="/ppt/tags/tag6.xml" ContentType="application/vnd.openxmlformats-officedocument.presentationml.tags+xml"/>
  <Override PartName="/ppt/theme/themeOverride4.xml" ContentType="application/vnd.openxmlformats-officedocument.themeOverride+xml"/>
  <Override PartName="/ppt/tags/tag7.xml" ContentType="application/vnd.openxmlformats-officedocument.presentationml.tags+xml"/>
  <Override PartName="/ppt/theme/themeOverride5.xml" ContentType="application/vnd.openxmlformats-officedocument.themeOverride+xml"/>
  <Override PartName="/ppt/tags/tag8.xml" ContentType="application/vnd.openxmlformats-officedocument.presentationml.tags+xml"/>
  <Override PartName="/ppt/theme/themeOverride6.xml" ContentType="application/vnd.openxmlformats-officedocument.themeOverride+xml"/>
  <Override PartName="/ppt/tags/tag9.xml" ContentType="application/vnd.openxmlformats-officedocument.presentationml.tags+xml"/>
  <Override PartName="/ppt/theme/themeOverride7.xml" ContentType="application/vnd.openxmlformats-officedocument.themeOverride+xml"/>
  <Override PartName="/ppt/tags/tag10.xml" ContentType="application/vnd.openxmlformats-officedocument.presentationml.tags+xml"/>
  <Override PartName="/ppt/theme/themeOverride8.xml" ContentType="application/vnd.openxmlformats-officedocument.themeOverride+xml"/>
  <Override PartName="/ppt/tags/tag11.xml" ContentType="application/vnd.openxmlformats-officedocument.presentationml.tags+xml"/>
  <Override PartName="/ppt/theme/themeOverride9.xml" ContentType="application/vnd.openxmlformats-officedocument.themeOverride+xml"/>
  <Override PartName="/ppt/tags/tag12.xml" ContentType="application/vnd.openxmlformats-officedocument.presentationml.tags+xml"/>
  <Override PartName="/ppt/theme/themeOverride10.xml" ContentType="application/vnd.openxmlformats-officedocument.themeOverride+xml"/>
  <Override PartName="/ppt/tags/tag13.xml" ContentType="application/vnd.openxmlformats-officedocument.presentationml.tags+xml"/>
  <Override PartName="/ppt/theme/themeOverride11.xml" ContentType="application/vnd.openxmlformats-officedocument.themeOverride+xml"/>
  <Override PartName="/ppt/tags/tag14.xml" ContentType="application/vnd.openxmlformats-officedocument.presentationml.tags+xml"/>
  <Override PartName="/ppt/theme/themeOverride12.xml" ContentType="application/vnd.openxmlformats-officedocument.themeOverride+xml"/>
  <Override PartName="/ppt/tags/tag15.xml" ContentType="application/vnd.openxmlformats-officedocument.presentationml.tags+xml"/>
  <Override PartName="/ppt/theme/themeOverride13.xml" ContentType="application/vnd.openxmlformats-officedocument.themeOverride+xml"/>
  <Override PartName="/ppt/tags/tag16.xml" ContentType="application/vnd.openxmlformats-officedocument.presentationml.tags+xml"/>
  <Override PartName="/ppt/theme/themeOverride14.xml" ContentType="application/vnd.openxmlformats-officedocument.themeOverride+xml"/>
  <Override PartName="/ppt/tags/tag17.xml" ContentType="application/vnd.openxmlformats-officedocument.presentationml.tags+xml"/>
  <Override PartName="/ppt/theme/themeOverride15.xml" ContentType="application/vnd.openxmlformats-officedocument.themeOverride+xml"/>
  <Override PartName="/ppt/tags/tag18.xml" ContentType="application/vnd.openxmlformats-officedocument.presentationml.tags+xml"/>
  <Override PartName="/ppt/theme/themeOverride16.xml" ContentType="application/vnd.openxmlformats-officedocument.themeOverride+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347" r:id="rId2"/>
    <p:sldId id="348" r:id="rId3"/>
    <p:sldId id="440" r:id="rId4"/>
    <p:sldId id="441" r:id="rId5"/>
    <p:sldId id="421" r:id="rId6"/>
    <p:sldId id="442" r:id="rId7"/>
    <p:sldId id="443" r:id="rId8"/>
    <p:sldId id="444" r:id="rId9"/>
    <p:sldId id="445" r:id="rId10"/>
    <p:sldId id="446" r:id="rId11"/>
    <p:sldId id="447" r:id="rId12"/>
    <p:sldId id="448" r:id="rId13"/>
    <p:sldId id="449" r:id="rId14"/>
    <p:sldId id="450" r:id="rId15"/>
    <p:sldId id="451" r:id="rId16"/>
    <p:sldId id="452" r:id="rId17"/>
    <p:sldId id="370" r:id="rId18"/>
  </p:sldIdLst>
  <p:sldSz cx="12192000" cy="6858000"/>
  <p:notesSz cx="6858000" cy="9144000"/>
  <p:embeddedFontLst>
    <p:embeddedFont>
      <p:font typeface="Century Gothic" pitchFamily="34" charset="0"/>
      <p:regular r:id="rId21"/>
      <p:bold r:id="rId22"/>
      <p:italic r:id="rId23"/>
      <p:boldItalic r:id="rId24"/>
    </p:embeddedFont>
    <p:embeddedFont>
      <p:font typeface="Arial Black" pitchFamily="34" charset="0"/>
      <p:bold r:id="rId25"/>
    </p:embeddedFont>
    <p:embeddedFont>
      <p:font typeface="Gilroy" charset="0"/>
      <p:regular r:id="rId26"/>
    </p:embeddedFont>
  </p:embeddedFontLst>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5C3EF26-24B7-4CB6-ACC5-A9CC96F73EED}">
          <p14:sldIdLst>
            <p14:sldId id="347"/>
            <p14:sldId id="348"/>
            <p14:sldId id="440"/>
            <p14:sldId id="441"/>
            <p14:sldId id="421"/>
            <p14:sldId id="442"/>
            <p14:sldId id="443"/>
            <p14:sldId id="444"/>
            <p14:sldId id="445"/>
            <p14:sldId id="446"/>
            <p14:sldId id="447"/>
            <p14:sldId id="448"/>
            <p14:sldId id="449"/>
            <p14:sldId id="450"/>
            <p14:sldId id="451"/>
            <p14:sldId id="452"/>
            <p14:sldId id="370"/>
          </p14:sldIdLst>
        </p14:section>
      </p14:sectionLst>
    </p:ext>
    <p:ext uri="{EFAFB233-063F-42B5-8137-9DF3F51BA10A}">
      <p15:sldGuideLst xmlns:p15="http://schemas.microsoft.com/office/powerpoint/2012/main" xmlns="">
        <p15:guide id="2" pos="3880" userDrawn="1">
          <p15:clr>
            <a:srgbClr val="A4A3A4"/>
          </p15:clr>
        </p15:guide>
        <p15:guide id="3" orient="horz" pos="242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5F5F5"/>
    <a:srgbClr val="F59563"/>
    <a:srgbClr val="F4F4F4"/>
    <a:srgbClr val="FBD0BB"/>
    <a:srgbClr val="7BAEEB"/>
    <a:srgbClr val="A86061"/>
    <a:srgbClr val="81B3E4"/>
    <a:srgbClr val="6666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41" autoAdjust="0"/>
    <p:restoredTop sz="94638" autoAdjust="0"/>
  </p:normalViewPr>
  <p:slideViewPr>
    <p:cSldViewPr snapToGrid="0" showGuides="1">
      <p:cViewPr>
        <p:scale>
          <a:sx n="70" d="100"/>
          <a:sy n="70" d="100"/>
        </p:scale>
        <p:origin x="-774" y="-180"/>
      </p:cViewPr>
      <p:guideLst>
        <p:guide orient="horz" pos="2423"/>
        <p:guide pos="3880"/>
      </p:guideLst>
    </p:cSldViewPr>
  </p:slideViewPr>
  <p:notesTextViewPr>
    <p:cViewPr>
      <p:scale>
        <a:sx n="1" d="1"/>
        <a:sy n="1" d="1"/>
      </p:scale>
      <p:origin x="0" y="0"/>
    </p:cViewPr>
  </p:notesTextViewPr>
  <p:sorterViewPr>
    <p:cViewPr>
      <p:scale>
        <a:sx n="100" d="100"/>
        <a:sy n="100" d="100"/>
      </p:scale>
      <p:origin x="0" y="-53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Gilroy" panose="00000400000000000000" charset="0"/>
              <a:ea typeface="Gilroy" panose="000004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Gilroy" panose="00000400000000000000" charset="0"/>
                <a:ea typeface="Gilroy" panose="00000400000000000000" charset="0"/>
              </a:rPr>
              <a:t>2024/5/21</a:t>
            </a:fld>
            <a:endParaRPr lang="zh-CN" altLang="en-US">
              <a:latin typeface="Gilroy" panose="00000400000000000000" charset="0"/>
              <a:ea typeface="Gilroy" panose="000004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Gilroy" panose="00000400000000000000" charset="0"/>
              <a:ea typeface="Gilroy" panose="000004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Gilroy" panose="00000400000000000000" charset="0"/>
                <a:ea typeface="Gilroy" panose="00000400000000000000" charset="0"/>
              </a:rPr>
              <a:t>‹#›</a:t>
            </a:fld>
            <a:endParaRPr lang="zh-CN" altLang="en-US">
              <a:latin typeface="Gilroy" panose="00000400000000000000" charset="0"/>
              <a:ea typeface="Gilroy" panose="00000400000000000000" charset="0"/>
            </a:endParaRPr>
          </a:p>
        </p:txBody>
      </p:sp>
    </p:spTree>
    <p:extLst>
      <p:ext uri="{BB962C8B-B14F-4D97-AF65-F5344CB8AC3E}">
        <p14:creationId xmlns:p14="http://schemas.microsoft.com/office/powerpoint/2010/main" val="70868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Gilroy" panose="00000400000000000000" charset="0"/>
                <a:ea typeface="Gilroy" panose="000004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Gilroy" panose="00000400000000000000" charset="0"/>
                <a:ea typeface="Gilroy" panose="00000400000000000000" charset="0"/>
              </a:defRPr>
            </a:lvl1pPr>
          </a:lstStyle>
          <a:p>
            <a:fld id="{88B30F0F-2FCE-41B7-BA44-BA2C51150998}" type="datetimeFigureOut">
              <a:rPr lang="zh-CN" altLang="en-US" smtClean="0"/>
              <a:t>2024/5/21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Gilroy" panose="00000400000000000000" charset="0"/>
                <a:ea typeface="Gilroy" panose="000004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Gilroy" panose="00000400000000000000" charset="0"/>
                <a:ea typeface="Gilroy" panose="00000400000000000000" charset="0"/>
              </a:defRPr>
            </a:lvl1pPr>
          </a:lstStyle>
          <a:p>
            <a:fld id="{E87FBA69-B7CC-4FB5-995C-F38E4AC542A1}" type="slidenum">
              <a:rPr lang="zh-CN" altLang="en-US" smtClean="0"/>
              <a:t>‹#›</a:t>
            </a:fld>
            <a:endParaRPr lang="zh-CN" altLang="en-US"/>
          </a:p>
        </p:txBody>
      </p:sp>
    </p:spTree>
    <p:extLst>
      <p:ext uri="{BB962C8B-B14F-4D97-AF65-F5344CB8AC3E}">
        <p14:creationId xmlns:p14="http://schemas.microsoft.com/office/powerpoint/2010/main" val="3885424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Gilroy" panose="00000400000000000000" charset="0"/>
        <a:ea typeface="Gilroy" panose="00000400000000000000" charset="0"/>
        <a:cs typeface="+mn-cs"/>
      </a:defRPr>
    </a:lvl1pPr>
    <a:lvl2pPr marL="457200" algn="l" defTabSz="914400" rtl="0" eaLnBrk="1" latinLnBrk="0" hangingPunct="1">
      <a:defRPr sz="1200" kern="1200">
        <a:solidFill>
          <a:schemeClr val="tx1"/>
        </a:solidFill>
        <a:latin typeface="Gilroy" panose="00000400000000000000" charset="0"/>
        <a:ea typeface="Gilroy" panose="00000400000000000000" charset="0"/>
        <a:cs typeface="+mn-cs"/>
      </a:defRPr>
    </a:lvl2pPr>
    <a:lvl3pPr marL="914400" algn="l" defTabSz="914400" rtl="0" eaLnBrk="1" latinLnBrk="0" hangingPunct="1">
      <a:defRPr sz="1200" kern="1200">
        <a:solidFill>
          <a:schemeClr val="tx1"/>
        </a:solidFill>
        <a:latin typeface="Gilroy" panose="00000400000000000000" charset="0"/>
        <a:ea typeface="Gilroy" panose="00000400000000000000" charset="0"/>
        <a:cs typeface="+mn-cs"/>
      </a:defRPr>
    </a:lvl3pPr>
    <a:lvl4pPr marL="1371600" algn="l" defTabSz="914400" rtl="0" eaLnBrk="1" latinLnBrk="0" hangingPunct="1">
      <a:defRPr sz="1200" kern="1200">
        <a:solidFill>
          <a:schemeClr val="tx1"/>
        </a:solidFill>
        <a:latin typeface="Gilroy" panose="00000400000000000000" charset="0"/>
        <a:ea typeface="Gilroy" panose="00000400000000000000" charset="0"/>
        <a:cs typeface="+mn-cs"/>
      </a:defRPr>
    </a:lvl4pPr>
    <a:lvl5pPr marL="1828800" algn="l" defTabSz="914400" rtl="0" eaLnBrk="1" latinLnBrk="0" hangingPunct="1">
      <a:defRPr sz="1200" kern="1200">
        <a:solidFill>
          <a:schemeClr val="tx1"/>
        </a:solidFill>
        <a:latin typeface="Gilroy" panose="00000400000000000000" charset="0"/>
        <a:ea typeface="Gilroy" panose="00000400000000000000"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5581650" y="1125538"/>
            <a:ext cx="6059488" cy="3809998"/>
          </a:xfrm>
          <a:custGeom>
            <a:avLst/>
            <a:gdLst>
              <a:gd name="connsiteX0" fmla="*/ 158801 w 6059488"/>
              <a:gd name="connsiteY0" fmla="*/ 0 h 3809998"/>
              <a:gd name="connsiteX1" fmla="*/ 5900687 w 6059488"/>
              <a:gd name="connsiteY1" fmla="*/ 0 h 3809998"/>
              <a:gd name="connsiteX2" fmla="*/ 6059488 w 6059488"/>
              <a:gd name="connsiteY2" fmla="*/ 158801 h 3809998"/>
              <a:gd name="connsiteX3" fmla="*/ 6059488 w 6059488"/>
              <a:gd name="connsiteY3" fmla="*/ 3651197 h 3809998"/>
              <a:gd name="connsiteX4" fmla="*/ 5900687 w 6059488"/>
              <a:gd name="connsiteY4" fmla="*/ 3809998 h 3809998"/>
              <a:gd name="connsiteX5" fmla="*/ 158801 w 6059488"/>
              <a:gd name="connsiteY5" fmla="*/ 3809998 h 3809998"/>
              <a:gd name="connsiteX6" fmla="*/ 0 w 6059488"/>
              <a:gd name="connsiteY6" fmla="*/ 3651197 h 3809998"/>
              <a:gd name="connsiteX7" fmla="*/ 0 w 6059488"/>
              <a:gd name="connsiteY7" fmla="*/ 158801 h 3809998"/>
              <a:gd name="connsiteX8" fmla="*/ 158801 w 6059488"/>
              <a:gd name="connsiteY8" fmla="*/ 0 h 380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59488" h="3809998">
                <a:moveTo>
                  <a:pt x="158801" y="0"/>
                </a:moveTo>
                <a:lnTo>
                  <a:pt x="5900687" y="0"/>
                </a:lnTo>
                <a:cubicBezTo>
                  <a:pt x="5988390" y="0"/>
                  <a:pt x="6059488" y="71098"/>
                  <a:pt x="6059488" y="158801"/>
                </a:cubicBezTo>
                <a:lnTo>
                  <a:pt x="6059488" y="3651197"/>
                </a:lnTo>
                <a:cubicBezTo>
                  <a:pt x="6059488" y="3738900"/>
                  <a:pt x="5988390" y="3809998"/>
                  <a:pt x="5900687" y="3809998"/>
                </a:cubicBezTo>
                <a:lnTo>
                  <a:pt x="158801" y="3809998"/>
                </a:lnTo>
                <a:cubicBezTo>
                  <a:pt x="71098" y="3809998"/>
                  <a:pt x="0" y="3738900"/>
                  <a:pt x="0" y="3651197"/>
                </a:cubicBezTo>
                <a:lnTo>
                  <a:pt x="0" y="158801"/>
                </a:lnTo>
                <a:cubicBezTo>
                  <a:pt x="0" y="71098"/>
                  <a:pt x="71098" y="0"/>
                  <a:pt x="158801"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7372350" y="0"/>
            <a:ext cx="4819650" cy="6858000"/>
          </a:xfrm>
          <a:custGeom>
            <a:avLst/>
            <a:gdLst>
              <a:gd name="connsiteX0" fmla="*/ 0 w 4819650"/>
              <a:gd name="connsiteY0" fmla="*/ 0 h 6858000"/>
              <a:gd name="connsiteX1" fmla="*/ 4819650 w 4819650"/>
              <a:gd name="connsiteY1" fmla="*/ 0 h 6858000"/>
              <a:gd name="connsiteX2" fmla="*/ 4819650 w 4819650"/>
              <a:gd name="connsiteY2" fmla="*/ 6858000 h 6858000"/>
              <a:gd name="connsiteX3" fmla="*/ 0 w 481965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819650" h="6858000">
                <a:moveTo>
                  <a:pt x="0" y="0"/>
                </a:moveTo>
                <a:lnTo>
                  <a:pt x="4819650" y="0"/>
                </a:lnTo>
                <a:lnTo>
                  <a:pt x="4819650" y="6858000"/>
                </a:lnTo>
                <a:lnTo>
                  <a:pt x="0" y="6858000"/>
                </a:ln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0" y="4499428"/>
            <a:ext cx="12192000" cy="2358571"/>
          </a:xfrm>
          <a:custGeom>
            <a:avLst/>
            <a:gdLst>
              <a:gd name="connsiteX0" fmla="*/ 0 w 12192000"/>
              <a:gd name="connsiteY0" fmla="*/ 0 h 2358571"/>
              <a:gd name="connsiteX1" fmla="*/ 12192000 w 12192000"/>
              <a:gd name="connsiteY1" fmla="*/ 0 h 2358571"/>
              <a:gd name="connsiteX2" fmla="*/ 12192000 w 12192000"/>
              <a:gd name="connsiteY2" fmla="*/ 2358571 h 2358571"/>
              <a:gd name="connsiteX3" fmla="*/ 0 w 12192000"/>
              <a:gd name="connsiteY3" fmla="*/ 2358571 h 2358571"/>
            </a:gdLst>
            <a:ahLst/>
            <a:cxnLst>
              <a:cxn ang="0">
                <a:pos x="connsiteX0" y="connsiteY0"/>
              </a:cxn>
              <a:cxn ang="0">
                <a:pos x="connsiteX1" y="connsiteY1"/>
              </a:cxn>
              <a:cxn ang="0">
                <a:pos x="connsiteX2" y="connsiteY2"/>
              </a:cxn>
              <a:cxn ang="0">
                <a:pos x="connsiteX3" y="connsiteY3"/>
              </a:cxn>
            </a:cxnLst>
            <a:rect l="l" t="t" r="r" b="b"/>
            <a:pathLst>
              <a:path w="12192000" h="2358571">
                <a:moveTo>
                  <a:pt x="0" y="0"/>
                </a:moveTo>
                <a:lnTo>
                  <a:pt x="12192000" y="0"/>
                </a:lnTo>
                <a:lnTo>
                  <a:pt x="12192000" y="2358571"/>
                </a:lnTo>
                <a:lnTo>
                  <a:pt x="0" y="2358571"/>
                </a:ln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6995562" y="3429000"/>
            <a:ext cx="1435383" cy="987034"/>
          </a:xfrm>
          <a:custGeom>
            <a:avLst/>
            <a:gdLst>
              <a:gd name="connsiteX0" fmla="*/ 132894 w 1435383"/>
              <a:gd name="connsiteY0" fmla="*/ 0 h 987034"/>
              <a:gd name="connsiteX1" fmla="*/ 1302489 w 1435383"/>
              <a:gd name="connsiteY1" fmla="*/ 0 h 987034"/>
              <a:gd name="connsiteX2" fmla="*/ 1435383 w 1435383"/>
              <a:gd name="connsiteY2" fmla="*/ 132894 h 987034"/>
              <a:gd name="connsiteX3" fmla="*/ 1435383 w 1435383"/>
              <a:gd name="connsiteY3" fmla="*/ 854140 h 987034"/>
              <a:gd name="connsiteX4" fmla="*/ 1302489 w 1435383"/>
              <a:gd name="connsiteY4" fmla="*/ 987034 h 987034"/>
              <a:gd name="connsiteX5" fmla="*/ 132894 w 1435383"/>
              <a:gd name="connsiteY5" fmla="*/ 987034 h 987034"/>
              <a:gd name="connsiteX6" fmla="*/ 0 w 1435383"/>
              <a:gd name="connsiteY6" fmla="*/ 854140 h 987034"/>
              <a:gd name="connsiteX7" fmla="*/ 0 w 1435383"/>
              <a:gd name="connsiteY7" fmla="*/ 132894 h 987034"/>
              <a:gd name="connsiteX8" fmla="*/ 132894 w 1435383"/>
              <a:gd name="connsiteY8" fmla="*/ 0 h 987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5383" h="987034">
                <a:moveTo>
                  <a:pt x="132894" y="0"/>
                </a:moveTo>
                <a:lnTo>
                  <a:pt x="1302489" y="0"/>
                </a:lnTo>
                <a:cubicBezTo>
                  <a:pt x="1375884" y="0"/>
                  <a:pt x="1435383" y="59499"/>
                  <a:pt x="1435383" y="132894"/>
                </a:cubicBezTo>
                <a:lnTo>
                  <a:pt x="1435383" y="854140"/>
                </a:lnTo>
                <a:cubicBezTo>
                  <a:pt x="1435383" y="927535"/>
                  <a:pt x="1375884" y="987034"/>
                  <a:pt x="1302489" y="987034"/>
                </a:cubicBezTo>
                <a:lnTo>
                  <a:pt x="132894" y="987034"/>
                </a:lnTo>
                <a:cubicBezTo>
                  <a:pt x="59499" y="987034"/>
                  <a:pt x="0" y="927535"/>
                  <a:pt x="0" y="854140"/>
                </a:cubicBezTo>
                <a:lnTo>
                  <a:pt x="0" y="132894"/>
                </a:lnTo>
                <a:cubicBezTo>
                  <a:pt x="0" y="59499"/>
                  <a:pt x="59499" y="0"/>
                  <a:pt x="132894" y="0"/>
                </a:cubicBezTo>
                <a:close/>
              </a:path>
            </a:pathLst>
          </a:custGeom>
          <a:solidFill>
            <a:schemeClr val="accent3"/>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7" name="图片占位符 6"/>
          <p:cNvSpPr>
            <a:spLocks noGrp="1"/>
          </p:cNvSpPr>
          <p:nvPr>
            <p:ph type="pic" sz="quarter" idx="11"/>
          </p:nvPr>
        </p:nvSpPr>
        <p:spPr>
          <a:xfrm>
            <a:off x="5382945" y="4586513"/>
            <a:ext cx="3048000" cy="1825385"/>
          </a:xfrm>
          <a:custGeom>
            <a:avLst/>
            <a:gdLst>
              <a:gd name="connsiteX0" fmla="*/ 91196 w 3048000"/>
              <a:gd name="connsiteY0" fmla="*/ 0 h 1825385"/>
              <a:gd name="connsiteX1" fmla="*/ 2956804 w 3048000"/>
              <a:gd name="connsiteY1" fmla="*/ 0 h 1825385"/>
              <a:gd name="connsiteX2" fmla="*/ 3048000 w 3048000"/>
              <a:gd name="connsiteY2" fmla="*/ 91196 h 1825385"/>
              <a:gd name="connsiteX3" fmla="*/ 3048000 w 3048000"/>
              <a:gd name="connsiteY3" fmla="*/ 1734189 h 1825385"/>
              <a:gd name="connsiteX4" fmla="*/ 2956804 w 3048000"/>
              <a:gd name="connsiteY4" fmla="*/ 1825385 h 1825385"/>
              <a:gd name="connsiteX5" fmla="*/ 91196 w 3048000"/>
              <a:gd name="connsiteY5" fmla="*/ 1825385 h 1825385"/>
              <a:gd name="connsiteX6" fmla="*/ 0 w 3048000"/>
              <a:gd name="connsiteY6" fmla="*/ 1734189 h 1825385"/>
              <a:gd name="connsiteX7" fmla="*/ 0 w 3048000"/>
              <a:gd name="connsiteY7" fmla="*/ 91196 h 1825385"/>
              <a:gd name="connsiteX8" fmla="*/ 91196 w 3048000"/>
              <a:gd name="connsiteY8" fmla="*/ 0 h 1825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8000" h="1825385">
                <a:moveTo>
                  <a:pt x="91196" y="0"/>
                </a:moveTo>
                <a:lnTo>
                  <a:pt x="2956804" y="0"/>
                </a:lnTo>
                <a:cubicBezTo>
                  <a:pt x="3007170" y="0"/>
                  <a:pt x="3048000" y="40830"/>
                  <a:pt x="3048000" y="91196"/>
                </a:cubicBezTo>
                <a:lnTo>
                  <a:pt x="3048000" y="1734189"/>
                </a:lnTo>
                <a:cubicBezTo>
                  <a:pt x="3048000" y="1784555"/>
                  <a:pt x="3007170" y="1825385"/>
                  <a:pt x="2956804" y="1825385"/>
                </a:cubicBezTo>
                <a:lnTo>
                  <a:pt x="91196" y="1825385"/>
                </a:lnTo>
                <a:cubicBezTo>
                  <a:pt x="40830" y="1825385"/>
                  <a:pt x="0" y="1784555"/>
                  <a:pt x="0" y="1734189"/>
                </a:cubicBezTo>
                <a:lnTo>
                  <a:pt x="0" y="91196"/>
                </a:lnTo>
                <a:cubicBezTo>
                  <a:pt x="0" y="40830"/>
                  <a:pt x="40830" y="0"/>
                  <a:pt x="91196" y="0"/>
                </a:cubicBezTo>
                <a:close/>
              </a:path>
            </a:pathLst>
          </a:custGeom>
          <a:solidFill>
            <a:schemeClr val="accent3"/>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10" name="图片占位符 9"/>
          <p:cNvSpPr>
            <a:spLocks noGrp="1"/>
          </p:cNvSpPr>
          <p:nvPr>
            <p:ph type="pic" sz="quarter" idx="12"/>
          </p:nvPr>
        </p:nvSpPr>
        <p:spPr>
          <a:xfrm>
            <a:off x="8633830" y="3146474"/>
            <a:ext cx="3007308" cy="1330312"/>
          </a:xfrm>
          <a:custGeom>
            <a:avLst/>
            <a:gdLst>
              <a:gd name="connsiteX0" fmla="*/ 147678 w 3007308"/>
              <a:gd name="connsiteY0" fmla="*/ 0 h 1330312"/>
              <a:gd name="connsiteX1" fmla="*/ 2859630 w 3007308"/>
              <a:gd name="connsiteY1" fmla="*/ 0 h 1330312"/>
              <a:gd name="connsiteX2" fmla="*/ 3007308 w 3007308"/>
              <a:gd name="connsiteY2" fmla="*/ 147678 h 1330312"/>
              <a:gd name="connsiteX3" fmla="*/ 3007308 w 3007308"/>
              <a:gd name="connsiteY3" fmla="*/ 1182634 h 1330312"/>
              <a:gd name="connsiteX4" fmla="*/ 2859630 w 3007308"/>
              <a:gd name="connsiteY4" fmla="*/ 1330312 h 1330312"/>
              <a:gd name="connsiteX5" fmla="*/ 147678 w 3007308"/>
              <a:gd name="connsiteY5" fmla="*/ 1330312 h 1330312"/>
              <a:gd name="connsiteX6" fmla="*/ 0 w 3007308"/>
              <a:gd name="connsiteY6" fmla="*/ 1182634 h 1330312"/>
              <a:gd name="connsiteX7" fmla="*/ 0 w 3007308"/>
              <a:gd name="connsiteY7" fmla="*/ 147678 h 1330312"/>
              <a:gd name="connsiteX8" fmla="*/ 147678 w 3007308"/>
              <a:gd name="connsiteY8" fmla="*/ 0 h 1330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7308" h="1330312">
                <a:moveTo>
                  <a:pt x="147678" y="0"/>
                </a:moveTo>
                <a:lnTo>
                  <a:pt x="2859630" y="0"/>
                </a:lnTo>
                <a:cubicBezTo>
                  <a:pt x="2941190" y="0"/>
                  <a:pt x="3007308" y="66118"/>
                  <a:pt x="3007308" y="147678"/>
                </a:cubicBezTo>
                <a:lnTo>
                  <a:pt x="3007308" y="1182634"/>
                </a:lnTo>
                <a:cubicBezTo>
                  <a:pt x="3007308" y="1264194"/>
                  <a:pt x="2941190" y="1330312"/>
                  <a:pt x="2859630" y="1330312"/>
                </a:cubicBezTo>
                <a:lnTo>
                  <a:pt x="147678" y="1330312"/>
                </a:lnTo>
                <a:cubicBezTo>
                  <a:pt x="66118" y="1330312"/>
                  <a:pt x="0" y="1264194"/>
                  <a:pt x="0" y="1182634"/>
                </a:cubicBezTo>
                <a:lnTo>
                  <a:pt x="0" y="147678"/>
                </a:lnTo>
                <a:cubicBezTo>
                  <a:pt x="0" y="66118"/>
                  <a:pt x="66118" y="0"/>
                  <a:pt x="147678" y="0"/>
                </a:cubicBezTo>
                <a:close/>
              </a:path>
            </a:pathLst>
          </a:custGeom>
          <a:solidFill>
            <a:schemeClr val="accent3"/>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13" name="图片占位符 12"/>
          <p:cNvSpPr>
            <a:spLocks noGrp="1"/>
          </p:cNvSpPr>
          <p:nvPr>
            <p:ph type="pic" sz="quarter" idx="13"/>
          </p:nvPr>
        </p:nvSpPr>
        <p:spPr>
          <a:xfrm>
            <a:off x="8633830" y="4677284"/>
            <a:ext cx="1255034" cy="749882"/>
          </a:xfrm>
          <a:custGeom>
            <a:avLst/>
            <a:gdLst>
              <a:gd name="connsiteX0" fmla="*/ 100964 w 1255034"/>
              <a:gd name="connsiteY0" fmla="*/ 0 h 749882"/>
              <a:gd name="connsiteX1" fmla="*/ 1154070 w 1255034"/>
              <a:gd name="connsiteY1" fmla="*/ 0 h 749882"/>
              <a:gd name="connsiteX2" fmla="*/ 1255034 w 1255034"/>
              <a:gd name="connsiteY2" fmla="*/ 100964 h 749882"/>
              <a:gd name="connsiteX3" fmla="*/ 1255034 w 1255034"/>
              <a:gd name="connsiteY3" fmla="*/ 648918 h 749882"/>
              <a:gd name="connsiteX4" fmla="*/ 1154070 w 1255034"/>
              <a:gd name="connsiteY4" fmla="*/ 749882 h 749882"/>
              <a:gd name="connsiteX5" fmla="*/ 100964 w 1255034"/>
              <a:gd name="connsiteY5" fmla="*/ 749882 h 749882"/>
              <a:gd name="connsiteX6" fmla="*/ 0 w 1255034"/>
              <a:gd name="connsiteY6" fmla="*/ 648918 h 749882"/>
              <a:gd name="connsiteX7" fmla="*/ 0 w 1255034"/>
              <a:gd name="connsiteY7" fmla="*/ 100964 h 749882"/>
              <a:gd name="connsiteX8" fmla="*/ 100964 w 1255034"/>
              <a:gd name="connsiteY8" fmla="*/ 0 h 749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5034" h="749882">
                <a:moveTo>
                  <a:pt x="100964" y="0"/>
                </a:moveTo>
                <a:lnTo>
                  <a:pt x="1154070" y="0"/>
                </a:lnTo>
                <a:cubicBezTo>
                  <a:pt x="1209831" y="0"/>
                  <a:pt x="1255034" y="45203"/>
                  <a:pt x="1255034" y="100964"/>
                </a:cubicBezTo>
                <a:lnTo>
                  <a:pt x="1255034" y="648918"/>
                </a:lnTo>
                <a:cubicBezTo>
                  <a:pt x="1255034" y="704679"/>
                  <a:pt x="1209831" y="749882"/>
                  <a:pt x="1154070" y="749882"/>
                </a:cubicBezTo>
                <a:lnTo>
                  <a:pt x="100964" y="749882"/>
                </a:lnTo>
                <a:cubicBezTo>
                  <a:pt x="45203" y="749882"/>
                  <a:pt x="0" y="704679"/>
                  <a:pt x="0" y="648918"/>
                </a:cubicBezTo>
                <a:lnTo>
                  <a:pt x="0" y="100964"/>
                </a:lnTo>
                <a:cubicBezTo>
                  <a:pt x="0" y="45203"/>
                  <a:pt x="45203" y="0"/>
                  <a:pt x="100964" y="0"/>
                </a:cubicBezTo>
                <a:close/>
              </a:path>
            </a:pathLst>
          </a:custGeom>
          <a:solidFill>
            <a:schemeClr val="accent3"/>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297C79FE-DCC0-4620-A566-16CA7A0CE41F}" type="datetimeFigureOut">
              <a:rPr lang="zh-CN" altLang="en-US" smtClean="0"/>
              <a:t>2024/5/21</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15A922F-1294-4387-9CB3-FCC8465D972A}"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1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6487887" y="1148162"/>
            <a:ext cx="5110246" cy="5089126"/>
          </a:xfrm>
          <a:custGeom>
            <a:avLst/>
            <a:gdLst>
              <a:gd name="connsiteX0" fmla="*/ 267637 w 5110246"/>
              <a:gd name="connsiteY0" fmla="*/ 0 h 5089126"/>
              <a:gd name="connsiteX1" fmla="*/ 4842609 w 5110246"/>
              <a:gd name="connsiteY1" fmla="*/ 0 h 5089126"/>
              <a:gd name="connsiteX2" fmla="*/ 5110246 w 5110246"/>
              <a:gd name="connsiteY2" fmla="*/ 267637 h 5089126"/>
              <a:gd name="connsiteX3" fmla="*/ 5110246 w 5110246"/>
              <a:gd name="connsiteY3" fmla="*/ 4821489 h 5089126"/>
              <a:gd name="connsiteX4" fmla="*/ 4842609 w 5110246"/>
              <a:gd name="connsiteY4" fmla="*/ 5089126 h 5089126"/>
              <a:gd name="connsiteX5" fmla="*/ 267637 w 5110246"/>
              <a:gd name="connsiteY5" fmla="*/ 5089126 h 5089126"/>
              <a:gd name="connsiteX6" fmla="*/ 0 w 5110246"/>
              <a:gd name="connsiteY6" fmla="*/ 4821489 h 5089126"/>
              <a:gd name="connsiteX7" fmla="*/ 0 w 5110246"/>
              <a:gd name="connsiteY7" fmla="*/ 267637 h 5089126"/>
              <a:gd name="connsiteX8" fmla="*/ 267637 w 5110246"/>
              <a:gd name="connsiteY8" fmla="*/ 0 h 5089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0246" h="5089126">
                <a:moveTo>
                  <a:pt x="267637" y="0"/>
                </a:moveTo>
                <a:lnTo>
                  <a:pt x="4842609" y="0"/>
                </a:lnTo>
                <a:cubicBezTo>
                  <a:pt x="4990421" y="0"/>
                  <a:pt x="5110246" y="119825"/>
                  <a:pt x="5110246" y="267637"/>
                </a:cubicBezTo>
                <a:lnTo>
                  <a:pt x="5110246" y="4821489"/>
                </a:lnTo>
                <a:cubicBezTo>
                  <a:pt x="5110246" y="4969301"/>
                  <a:pt x="4990421" y="5089126"/>
                  <a:pt x="4842609" y="5089126"/>
                </a:cubicBezTo>
                <a:lnTo>
                  <a:pt x="267637" y="5089126"/>
                </a:lnTo>
                <a:cubicBezTo>
                  <a:pt x="119825" y="5089126"/>
                  <a:pt x="0" y="4969301"/>
                  <a:pt x="0" y="4821489"/>
                </a:cubicBezTo>
                <a:lnTo>
                  <a:pt x="0" y="267637"/>
                </a:lnTo>
                <a:cubicBezTo>
                  <a:pt x="0" y="119825"/>
                  <a:pt x="119825" y="0"/>
                  <a:pt x="267637"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1055687" y="1183704"/>
            <a:ext cx="5230812" cy="3693096"/>
          </a:xfrm>
          <a:custGeom>
            <a:avLst/>
            <a:gdLst>
              <a:gd name="connsiteX0" fmla="*/ 224319 w 5230812"/>
              <a:gd name="connsiteY0" fmla="*/ 0 h 3693096"/>
              <a:gd name="connsiteX1" fmla="*/ 5006493 w 5230812"/>
              <a:gd name="connsiteY1" fmla="*/ 0 h 3693096"/>
              <a:gd name="connsiteX2" fmla="*/ 5230812 w 5230812"/>
              <a:gd name="connsiteY2" fmla="*/ 224319 h 3693096"/>
              <a:gd name="connsiteX3" fmla="*/ 5230812 w 5230812"/>
              <a:gd name="connsiteY3" fmla="*/ 3468777 h 3693096"/>
              <a:gd name="connsiteX4" fmla="*/ 5006493 w 5230812"/>
              <a:gd name="connsiteY4" fmla="*/ 3693096 h 3693096"/>
              <a:gd name="connsiteX5" fmla="*/ 224319 w 5230812"/>
              <a:gd name="connsiteY5" fmla="*/ 3693096 h 3693096"/>
              <a:gd name="connsiteX6" fmla="*/ 0 w 5230812"/>
              <a:gd name="connsiteY6" fmla="*/ 3468777 h 3693096"/>
              <a:gd name="connsiteX7" fmla="*/ 0 w 5230812"/>
              <a:gd name="connsiteY7" fmla="*/ 224319 h 3693096"/>
              <a:gd name="connsiteX8" fmla="*/ 224319 w 5230812"/>
              <a:gd name="connsiteY8" fmla="*/ 0 h 369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30812" h="3693096">
                <a:moveTo>
                  <a:pt x="224319" y="0"/>
                </a:moveTo>
                <a:lnTo>
                  <a:pt x="5006493" y="0"/>
                </a:lnTo>
                <a:cubicBezTo>
                  <a:pt x="5130381" y="0"/>
                  <a:pt x="5230812" y="100431"/>
                  <a:pt x="5230812" y="224319"/>
                </a:cubicBezTo>
                <a:lnTo>
                  <a:pt x="5230812" y="3468777"/>
                </a:lnTo>
                <a:cubicBezTo>
                  <a:pt x="5230812" y="3592665"/>
                  <a:pt x="5130381" y="3693096"/>
                  <a:pt x="5006493" y="3693096"/>
                </a:cubicBezTo>
                <a:lnTo>
                  <a:pt x="224319" y="3693096"/>
                </a:lnTo>
                <a:cubicBezTo>
                  <a:pt x="100431" y="3693096"/>
                  <a:pt x="0" y="3592665"/>
                  <a:pt x="0" y="3468777"/>
                </a:cubicBezTo>
                <a:lnTo>
                  <a:pt x="0" y="224319"/>
                </a:lnTo>
                <a:cubicBezTo>
                  <a:pt x="0" y="100431"/>
                  <a:pt x="100431" y="0"/>
                  <a:pt x="224319"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6095999" y="1148163"/>
            <a:ext cx="5545135" cy="3056888"/>
          </a:xfrm>
          <a:custGeom>
            <a:avLst/>
            <a:gdLst>
              <a:gd name="connsiteX0" fmla="*/ 0 w 5545135"/>
              <a:gd name="connsiteY0" fmla="*/ 0 h 3056888"/>
              <a:gd name="connsiteX1" fmla="*/ 5545135 w 5545135"/>
              <a:gd name="connsiteY1" fmla="*/ 0 h 3056888"/>
              <a:gd name="connsiteX2" fmla="*/ 5545135 w 5545135"/>
              <a:gd name="connsiteY2" fmla="*/ 3056888 h 3056888"/>
              <a:gd name="connsiteX3" fmla="*/ 0 w 5545135"/>
              <a:gd name="connsiteY3" fmla="*/ 3056888 h 3056888"/>
            </a:gdLst>
            <a:ahLst/>
            <a:cxnLst>
              <a:cxn ang="0">
                <a:pos x="connsiteX0" y="connsiteY0"/>
              </a:cxn>
              <a:cxn ang="0">
                <a:pos x="connsiteX1" y="connsiteY1"/>
              </a:cxn>
              <a:cxn ang="0">
                <a:pos x="connsiteX2" y="connsiteY2"/>
              </a:cxn>
              <a:cxn ang="0">
                <a:pos x="connsiteX3" y="connsiteY3"/>
              </a:cxn>
            </a:cxnLst>
            <a:rect l="l" t="t" r="r" b="b"/>
            <a:pathLst>
              <a:path w="5545135" h="3056888">
                <a:moveTo>
                  <a:pt x="0" y="0"/>
                </a:moveTo>
                <a:lnTo>
                  <a:pt x="5545135" y="0"/>
                </a:lnTo>
                <a:lnTo>
                  <a:pt x="5545135" y="3056888"/>
                </a:lnTo>
                <a:lnTo>
                  <a:pt x="0" y="3056888"/>
                </a:ln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7" name="图片占位符 6"/>
          <p:cNvSpPr>
            <a:spLocks noGrp="1"/>
          </p:cNvSpPr>
          <p:nvPr>
            <p:ph type="pic" sz="quarter" idx="11"/>
          </p:nvPr>
        </p:nvSpPr>
        <p:spPr>
          <a:xfrm>
            <a:off x="1055689" y="4205050"/>
            <a:ext cx="5040310" cy="2032238"/>
          </a:xfrm>
          <a:custGeom>
            <a:avLst/>
            <a:gdLst>
              <a:gd name="connsiteX0" fmla="*/ 0 w 5040310"/>
              <a:gd name="connsiteY0" fmla="*/ 0 h 2032238"/>
              <a:gd name="connsiteX1" fmla="*/ 5040310 w 5040310"/>
              <a:gd name="connsiteY1" fmla="*/ 0 h 2032238"/>
              <a:gd name="connsiteX2" fmla="*/ 5040310 w 5040310"/>
              <a:gd name="connsiteY2" fmla="*/ 2032238 h 2032238"/>
              <a:gd name="connsiteX3" fmla="*/ 0 w 5040310"/>
              <a:gd name="connsiteY3" fmla="*/ 2032238 h 2032238"/>
            </a:gdLst>
            <a:ahLst/>
            <a:cxnLst>
              <a:cxn ang="0">
                <a:pos x="connsiteX0" y="connsiteY0"/>
              </a:cxn>
              <a:cxn ang="0">
                <a:pos x="connsiteX1" y="connsiteY1"/>
              </a:cxn>
              <a:cxn ang="0">
                <a:pos x="connsiteX2" y="connsiteY2"/>
              </a:cxn>
              <a:cxn ang="0">
                <a:pos x="connsiteX3" y="connsiteY3"/>
              </a:cxn>
            </a:cxnLst>
            <a:rect l="l" t="t" r="r" b="b"/>
            <a:pathLst>
              <a:path w="5040310" h="2032238">
                <a:moveTo>
                  <a:pt x="0" y="0"/>
                </a:moveTo>
                <a:lnTo>
                  <a:pt x="5040310" y="0"/>
                </a:lnTo>
                <a:lnTo>
                  <a:pt x="5040310" y="2032238"/>
                </a:lnTo>
                <a:lnTo>
                  <a:pt x="0" y="2032238"/>
                </a:ln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4619624" y="1148162"/>
            <a:ext cx="7021513" cy="3881038"/>
          </a:xfrm>
          <a:custGeom>
            <a:avLst/>
            <a:gdLst>
              <a:gd name="connsiteX0" fmla="*/ 291272 w 7021513"/>
              <a:gd name="connsiteY0" fmla="*/ 0 h 3881038"/>
              <a:gd name="connsiteX1" fmla="*/ 6730241 w 7021513"/>
              <a:gd name="connsiteY1" fmla="*/ 0 h 3881038"/>
              <a:gd name="connsiteX2" fmla="*/ 7021513 w 7021513"/>
              <a:gd name="connsiteY2" fmla="*/ 291272 h 3881038"/>
              <a:gd name="connsiteX3" fmla="*/ 7021513 w 7021513"/>
              <a:gd name="connsiteY3" fmla="*/ 3589766 h 3881038"/>
              <a:gd name="connsiteX4" fmla="*/ 6730241 w 7021513"/>
              <a:gd name="connsiteY4" fmla="*/ 3881038 h 3881038"/>
              <a:gd name="connsiteX5" fmla="*/ 291272 w 7021513"/>
              <a:gd name="connsiteY5" fmla="*/ 3881038 h 3881038"/>
              <a:gd name="connsiteX6" fmla="*/ 0 w 7021513"/>
              <a:gd name="connsiteY6" fmla="*/ 3589766 h 3881038"/>
              <a:gd name="connsiteX7" fmla="*/ 0 w 7021513"/>
              <a:gd name="connsiteY7" fmla="*/ 291272 h 3881038"/>
              <a:gd name="connsiteX8" fmla="*/ 291272 w 7021513"/>
              <a:gd name="connsiteY8" fmla="*/ 0 h 3881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21513" h="3881038">
                <a:moveTo>
                  <a:pt x="291272" y="0"/>
                </a:moveTo>
                <a:lnTo>
                  <a:pt x="6730241" y="0"/>
                </a:lnTo>
                <a:cubicBezTo>
                  <a:pt x="6891106" y="0"/>
                  <a:pt x="7021513" y="130407"/>
                  <a:pt x="7021513" y="291272"/>
                </a:cubicBezTo>
                <a:lnTo>
                  <a:pt x="7021513" y="3589766"/>
                </a:lnTo>
                <a:cubicBezTo>
                  <a:pt x="7021513" y="3750631"/>
                  <a:pt x="6891106" y="3881038"/>
                  <a:pt x="6730241" y="3881038"/>
                </a:cubicBezTo>
                <a:lnTo>
                  <a:pt x="291272" y="3881038"/>
                </a:lnTo>
                <a:cubicBezTo>
                  <a:pt x="130407" y="3881038"/>
                  <a:pt x="0" y="3750631"/>
                  <a:pt x="0" y="3589766"/>
                </a:cubicBezTo>
                <a:lnTo>
                  <a:pt x="0" y="291272"/>
                </a:lnTo>
                <a:cubicBezTo>
                  <a:pt x="0" y="130407"/>
                  <a:pt x="130407" y="0"/>
                  <a:pt x="291272"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4906055" y="1266825"/>
            <a:ext cx="2379889" cy="4932475"/>
          </a:xfrm>
          <a:custGeom>
            <a:avLst/>
            <a:gdLst>
              <a:gd name="connsiteX0" fmla="*/ 291870 w 2379889"/>
              <a:gd name="connsiteY0" fmla="*/ 0 h 4932475"/>
              <a:gd name="connsiteX1" fmla="*/ 2088019 w 2379889"/>
              <a:gd name="connsiteY1" fmla="*/ 0 h 4932475"/>
              <a:gd name="connsiteX2" fmla="*/ 2379889 w 2379889"/>
              <a:gd name="connsiteY2" fmla="*/ 291870 h 4932475"/>
              <a:gd name="connsiteX3" fmla="*/ 2379889 w 2379889"/>
              <a:gd name="connsiteY3" fmla="*/ 4640605 h 4932475"/>
              <a:gd name="connsiteX4" fmla="*/ 2088019 w 2379889"/>
              <a:gd name="connsiteY4" fmla="*/ 4932475 h 4932475"/>
              <a:gd name="connsiteX5" fmla="*/ 291870 w 2379889"/>
              <a:gd name="connsiteY5" fmla="*/ 4932475 h 4932475"/>
              <a:gd name="connsiteX6" fmla="*/ 0 w 2379889"/>
              <a:gd name="connsiteY6" fmla="*/ 4640605 h 4932475"/>
              <a:gd name="connsiteX7" fmla="*/ 0 w 2379889"/>
              <a:gd name="connsiteY7" fmla="*/ 291870 h 4932475"/>
              <a:gd name="connsiteX8" fmla="*/ 291870 w 2379889"/>
              <a:gd name="connsiteY8" fmla="*/ 0 h 493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889" h="4932475">
                <a:moveTo>
                  <a:pt x="291870" y="0"/>
                </a:moveTo>
                <a:lnTo>
                  <a:pt x="2088019" y="0"/>
                </a:lnTo>
                <a:cubicBezTo>
                  <a:pt x="2249214" y="0"/>
                  <a:pt x="2379889" y="130675"/>
                  <a:pt x="2379889" y="291870"/>
                </a:cubicBezTo>
                <a:lnTo>
                  <a:pt x="2379889" y="4640605"/>
                </a:lnTo>
                <a:cubicBezTo>
                  <a:pt x="2379889" y="4801800"/>
                  <a:pt x="2249214" y="4932475"/>
                  <a:pt x="2088019" y="4932475"/>
                </a:cubicBezTo>
                <a:lnTo>
                  <a:pt x="291870" y="4932475"/>
                </a:lnTo>
                <a:cubicBezTo>
                  <a:pt x="130675" y="4932475"/>
                  <a:pt x="0" y="4801800"/>
                  <a:pt x="0" y="4640605"/>
                </a:cubicBezTo>
                <a:lnTo>
                  <a:pt x="0" y="291870"/>
                </a:lnTo>
                <a:cubicBezTo>
                  <a:pt x="0" y="130675"/>
                  <a:pt x="130675" y="0"/>
                  <a:pt x="291870"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6095997" y="0"/>
            <a:ext cx="6096001" cy="4724400"/>
          </a:xfrm>
          <a:custGeom>
            <a:avLst/>
            <a:gdLst>
              <a:gd name="connsiteX0" fmla="*/ 0 w 6096001"/>
              <a:gd name="connsiteY0" fmla="*/ 0 h 4724400"/>
              <a:gd name="connsiteX1" fmla="*/ 6096001 w 6096001"/>
              <a:gd name="connsiteY1" fmla="*/ 0 h 4724400"/>
              <a:gd name="connsiteX2" fmla="*/ 6096001 w 6096001"/>
              <a:gd name="connsiteY2" fmla="*/ 4724400 h 4724400"/>
              <a:gd name="connsiteX3" fmla="*/ 0 w 6096001"/>
              <a:gd name="connsiteY3" fmla="*/ 4724400 h 4724400"/>
            </a:gdLst>
            <a:ahLst/>
            <a:cxnLst>
              <a:cxn ang="0">
                <a:pos x="connsiteX0" y="connsiteY0"/>
              </a:cxn>
              <a:cxn ang="0">
                <a:pos x="connsiteX1" y="connsiteY1"/>
              </a:cxn>
              <a:cxn ang="0">
                <a:pos x="connsiteX2" y="connsiteY2"/>
              </a:cxn>
              <a:cxn ang="0">
                <a:pos x="connsiteX3" y="connsiteY3"/>
              </a:cxn>
            </a:cxnLst>
            <a:rect l="l" t="t" r="r" b="b"/>
            <a:pathLst>
              <a:path w="6096001" h="4724400">
                <a:moveTo>
                  <a:pt x="0" y="0"/>
                </a:moveTo>
                <a:lnTo>
                  <a:pt x="6096001" y="0"/>
                </a:lnTo>
                <a:lnTo>
                  <a:pt x="6096001" y="4724400"/>
                </a:lnTo>
                <a:lnTo>
                  <a:pt x="0" y="4724400"/>
                </a:lnTo>
                <a:close/>
              </a:path>
            </a:pathLst>
          </a:custGeom>
          <a:solidFill>
            <a:srgbClr val="FFCE4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标题和内容">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4732947" y="2669872"/>
            <a:ext cx="3167968" cy="2785813"/>
          </a:xfrm>
          <a:custGeom>
            <a:avLst/>
            <a:gdLst>
              <a:gd name="connsiteX0" fmla="*/ 197848 w 3167968"/>
              <a:gd name="connsiteY0" fmla="*/ 0 h 2785813"/>
              <a:gd name="connsiteX1" fmla="*/ 2970120 w 3167968"/>
              <a:gd name="connsiteY1" fmla="*/ 0 h 2785813"/>
              <a:gd name="connsiteX2" fmla="*/ 3167968 w 3167968"/>
              <a:gd name="connsiteY2" fmla="*/ 197848 h 2785813"/>
              <a:gd name="connsiteX3" fmla="*/ 3167968 w 3167968"/>
              <a:gd name="connsiteY3" fmla="*/ 2587965 h 2785813"/>
              <a:gd name="connsiteX4" fmla="*/ 2970120 w 3167968"/>
              <a:gd name="connsiteY4" fmla="*/ 2785813 h 2785813"/>
              <a:gd name="connsiteX5" fmla="*/ 197848 w 3167968"/>
              <a:gd name="connsiteY5" fmla="*/ 2785813 h 2785813"/>
              <a:gd name="connsiteX6" fmla="*/ 0 w 3167968"/>
              <a:gd name="connsiteY6" fmla="*/ 2587965 h 2785813"/>
              <a:gd name="connsiteX7" fmla="*/ 0 w 3167968"/>
              <a:gd name="connsiteY7" fmla="*/ 197848 h 2785813"/>
              <a:gd name="connsiteX8" fmla="*/ 197848 w 3167968"/>
              <a:gd name="connsiteY8" fmla="*/ 0 h 2785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7968" h="2785813">
                <a:moveTo>
                  <a:pt x="197848" y="0"/>
                </a:moveTo>
                <a:lnTo>
                  <a:pt x="2970120" y="0"/>
                </a:lnTo>
                <a:cubicBezTo>
                  <a:pt x="3079388" y="0"/>
                  <a:pt x="3167968" y="88580"/>
                  <a:pt x="3167968" y="197848"/>
                </a:cubicBezTo>
                <a:lnTo>
                  <a:pt x="3167968" y="2587965"/>
                </a:lnTo>
                <a:cubicBezTo>
                  <a:pt x="3167968" y="2697233"/>
                  <a:pt x="3079388" y="2785813"/>
                  <a:pt x="2970120" y="2785813"/>
                </a:cubicBezTo>
                <a:lnTo>
                  <a:pt x="197848" y="2785813"/>
                </a:lnTo>
                <a:cubicBezTo>
                  <a:pt x="88580" y="2785813"/>
                  <a:pt x="0" y="2697233"/>
                  <a:pt x="0" y="2587965"/>
                </a:cubicBezTo>
                <a:lnTo>
                  <a:pt x="0" y="197848"/>
                </a:lnTo>
                <a:cubicBezTo>
                  <a:pt x="0" y="88580"/>
                  <a:pt x="88580" y="0"/>
                  <a:pt x="197848" y="0"/>
                </a:cubicBezTo>
                <a:close/>
              </a:path>
            </a:pathLst>
          </a:custGeom>
          <a:solidFill>
            <a:schemeClr val="accent3"/>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7" name="图片占位符 6"/>
          <p:cNvSpPr>
            <a:spLocks noGrp="1"/>
          </p:cNvSpPr>
          <p:nvPr>
            <p:ph type="pic" sz="quarter" idx="11"/>
          </p:nvPr>
        </p:nvSpPr>
        <p:spPr>
          <a:xfrm>
            <a:off x="8473170" y="2669872"/>
            <a:ext cx="3167968" cy="2785813"/>
          </a:xfrm>
          <a:custGeom>
            <a:avLst/>
            <a:gdLst>
              <a:gd name="connsiteX0" fmla="*/ 197848 w 3167968"/>
              <a:gd name="connsiteY0" fmla="*/ 0 h 2785813"/>
              <a:gd name="connsiteX1" fmla="*/ 2970120 w 3167968"/>
              <a:gd name="connsiteY1" fmla="*/ 0 h 2785813"/>
              <a:gd name="connsiteX2" fmla="*/ 3167968 w 3167968"/>
              <a:gd name="connsiteY2" fmla="*/ 197848 h 2785813"/>
              <a:gd name="connsiteX3" fmla="*/ 3167968 w 3167968"/>
              <a:gd name="connsiteY3" fmla="*/ 2587965 h 2785813"/>
              <a:gd name="connsiteX4" fmla="*/ 2970120 w 3167968"/>
              <a:gd name="connsiteY4" fmla="*/ 2785813 h 2785813"/>
              <a:gd name="connsiteX5" fmla="*/ 197848 w 3167968"/>
              <a:gd name="connsiteY5" fmla="*/ 2785813 h 2785813"/>
              <a:gd name="connsiteX6" fmla="*/ 0 w 3167968"/>
              <a:gd name="connsiteY6" fmla="*/ 2587965 h 2785813"/>
              <a:gd name="connsiteX7" fmla="*/ 0 w 3167968"/>
              <a:gd name="connsiteY7" fmla="*/ 197848 h 2785813"/>
              <a:gd name="connsiteX8" fmla="*/ 197848 w 3167968"/>
              <a:gd name="connsiteY8" fmla="*/ 0 h 2785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7968" h="2785813">
                <a:moveTo>
                  <a:pt x="197848" y="0"/>
                </a:moveTo>
                <a:lnTo>
                  <a:pt x="2970120" y="0"/>
                </a:lnTo>
                <a:cubicBezTo>
                  <a:pt x="3079388" y="0"/>
                  <a:pt x="3167968" y="88580"/>
                  <a:pt x="3167968" y="197848"/>
                </a:cubicBezTo>
                <a:lnTo>
                  <a:pt x="3167968" y="2587965"/>
                </a:lnTo>
                <a:cubicBezTo>
                  <a:pt x="3167968" y="2697233"/>
                  <a:pt x="3079388" y="2785813"/>
                  <a:pt x="2970120" y="2785813"/>
                </a:cubicBezTo>
                <a:lnTo>
                  <a:pt x="197848" y="2785813"/>
                </a:lnTo>
                <a:cubicBezTo>
                  <a:pt x="88580" y="2785813"/>
                  <a:pt x="0" y="2697233"/>
                  <a:pt x="0" y="2587965"/>
                </a:cubicBezTo>
                <a:lnTo>
                  <a:pt x="0" y="197848"/>
                </a:lnTo>
                <a:cubicBezTo>
                  <a:pt x="0" y="88580"/>
                  <a:pt x="88580" y="0"/>
                  <a:pt x="197848"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
        <p:nvSpPr>
          <p:cNvPr id="10" name="图片占位符 9"/>
          <p:cNvSpPr>
            <a:spLocks noGrp="1"/>
          </p:cNvSpPr>
          <p:nvPr>
            <p:ph type="pic" sz="quarter" idx="12"/>
          </p:nvPr>
        </p:nvSpPr>
        <p:spPr>
          <a:xfrm>
            <a:off x="1055688" y="2669872"/>
            <a:ext cx="3167968" cy="2785813"/>
          </a:xfrm>
          <a:custGeom>
            <a:avLst/>
            <a:gdLst>
              <a:gd name="connsiteX0" fmla="*/ 197848 w 3167968"/>
              <a:gd name="connsiteY0" fmla="*/ 0 h 2785813"/>
              <a:gd name="connsiteX1" fmla="*/ 2970120 w 3167968"/>
              <a:gd name="connsiteY1" fmla="*/ 0 h 2785813"/>
              <a:gd name="connsiteX2" fmla="*/ 3167968 w 3167968"/>
              <a:gd name="connsiteY2" fmla="*/ 197848 h 2785813"/>
              <a:gd name="connsiteX3" fmla="*/ 3167968 w 3167968"/>
              <a:gd name="connsiteY3" fmla="*/ 2587965 h 2785813"/>
              <a:gd name="connsiteX4" fmla="*/ 2970120 w 3167968"/>
              <a:gd name="connsiteY4" fmla="*/ 2785813 h 2785813"/>
              <a:gd name="connsiteX5" fmla="*/ 197848 w 3167968"/>
              <a:gd name="connsiteY5" fmla="*/ 2785813 h 2785813"/>
              <a:gd name="connsiteX6" fmla="*/ 0 w 3167968"/>
              <a:gd name="connsiteY6" fmla="*/ 2587965 h 2785813"/>
              <a:gd name="connsiteX7" fmla="*/ 0 w 3167968"/>
              <a:gd name="connsiteY7" fmla="*/ 197848 h 2785813"/>
              <a:gd name="connsiteX8" fmla="*/ 197848 w 3167968"/>
              <a:gd name="connsiteY8" fmla="*/ 0 h 2785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7968" h="2785813">
                <a:moveTo>
                  <a:pt x="197848" y="0"/>
                </a:moveTo>
                <a:lnTo>
                  <a:pt x="2970120" y="0"/>
                </a:lnTo>
                <a:cubicBezTo>
                  <a:pt x="3079388" y="0"/>
                  <a:pt x="3167968" y="88580"/>
                  <a:pt x="3167968" y="197848"/>
                </a:cubicBezTo>
                <a:lnTo>
                  <a:pt x="3167968" y="2587965"/>
                </a:lnTo>
                <a:cubicBezTo>
                  <a:pt x="3167968" y="2697233"/>
                  <a:pt x="3079388" y="2785813"/>
                  <a:pt x="2970120" y="2785813"/>
                </a:cubicBezTo>
                <a:lnTo>
                  <a:pt x="197848" y="2785813"/>
                </a:lnTo>
                <a:cubicBezTo>
                  <a:pt x="88580" y="2785813"/>
                  <a:pt x="0" y="2697233"/>
                  <a:pt x="0" y="2587965"/>
                </a:cubicBezTo>
                <a:lnTo>
                  <a:pt x="0" y="197848"/>
                </a:lnTo>
                <a:cubicBezTo>
                  <a:pt x="0" y="88580"/>
                  <a:pt x="88580" y="0"/>
                  <a:pt x="197848" y="0"/>
                </a:cubicBezTo>
                <a:close/>
              </a:path>
            </a:pathLst>
          </a:custGeom>
          <a:solidFill>
            <a:schemeClr val="bg1"/>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2.png"/><Relationship Id="rId2" Type="http://schemas.openxmlformats.org/officeDocument/2006/relationships/tags" Target="../tags/tag2.xml"/><Relationship Id="rId1" Type="http://schemas.openxmlformats.org/officeDocument/2006/relationships/themeOverride" Target="../theme/themeOverride1.xml"/><Relationship Id="rId6" Type="http://schemas.openxmlformats.org/officeDocument/2006/relationships/image" Target="../media/image1.jpeg"/><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hemeOverride" Target="../theme/themeOverride10.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hemeOverride" Target="../theme/themeOverride1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hemeOverride" Target="../theme/themeOverride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hemeOverride" Target="../theme/themeOverride13.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hemeOverride" Target="../theme/themeOverride14.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hemeOverride" Target="../theme/themeOverride15.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hemeOverride" Target="../theme/themeOverride16.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hemeOverride" Target="../theme/themeOverride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hemeOverride" Target="../theme/themeOverride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hemeOverride" Target="../theme/themeOverride5.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hemeOverride" Target="../theme/themeOverride6.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hemeOverride" Target="../theme/themeOverride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hemeOverride" Target="../theme/themeOverride8.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hemeOverride" Target="../theme/themeOverride9.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矩形 16"/>
          <p:cNvSpPr/>
          <p:nvPr/>
        </p:nvSpPr>
        <p:spPr>
          <a:xfrm>
            <a:off x="6096000" y="0"/>
            <a:ext cx="6096000" cy="6858000"/>
          </a:xfrm>
          <a:prstGeom prst="rect">
            <a:avLst/>
          </a:prstGeom>
          <a:blipFill>
            <a:blip r:embed="rId6"/>
            <a:tile tx="0" ty="0" sx="100000" sy="100000" flip="none" algn="tl"/>
          </a:blipFill>
          <a:ln>
            <a:noFill/>
            <a:prstDash val="solid"/>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1"/>
              </a:solidFill>
            </a:endParaRPr>
          </a:p>
        </p:txBody>
      </p:sp>
      <p:sp>
        <p:nvSpPr>
          <p:cNvPr id="39" name="矩形 38"/>
          <p:cNvSpPr/>
          <p:nvPr/>
        </p:nvSpPr>
        <p:spPr>
          <a:xfrm>
            <a:off x="1" y="5881816"/>
            <a:ext cx="6096000" cy="976184"/>
          </a:xfrm>
          <a:prstGeom prst="rect">
            <a:avLst/>
          </a:prstGeom>
          <a:solidFill>
            <a:srgbClr val="0070C0"/>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3" name="文本框 2"/>
          <p:cNvSpPr txBox="1"/>
          <p:nvPr/>
        </p:nvSpPr>
        <p:spPr>
          <a:xfrm>
            <a:off x="-111125" y="1723390"/>
            <a:ext cx="6096000" cy="2600325"/>
          </a:xfrm>
          <a:prstGeom prst="rect">
            <a:avLst/>
          </a:prstGeom>
          <a:noFill/>
        </p:spPr>
        <p:txBody>
          <a:bodyPr wrap="square">
            <a:noAutofit/>
          </a:bodyPr>
          <a:lstStyle/>
          <a:p>
            <a:pPr algn="ctr"/>
            <a:r>
              <a:rPr lang="en-US" altLang="zh-CN" sz="4000" b="1" dirty="0">
                <a:solidFill>
                  <a:schemeClr val="accent4">
                    <a:lumMod val="75000"/>
                  </a:schemeClr>
                </a:solidFill>
                <a:latin typeface="Arial Black" panose="020B0A04020102020204" charset="0"/>
                <a:ea typeface="Adobe Gothic Std B" panose="020B0800000000000000" charset="-128"/>
                <a:cs typeface="Arial Black" panose="020B0A04020102020204" charset="0"/>
              </a:rPr>
              <a:t>KAPOTIVE </a:t>
            </a:r>
          </a:p>
          <a:p>
            <a:pPr algn="ctr"/>
            <a:r>
              <a:rPr lang="en-US" altLang="zh-CN" sz="4000" dirty="0">
                <a:solidFill>
                  <a:schemeClr val="accent4">
                    <a:lumMod val="75000"/>
                  </a:schemeClr>
                </a:solidFill>
                <a:latin typeface="Arial Black" panose="020B0A04020102020204" charset="0"/>
                <a:ea typeface="+mj-ea"/>
                <a:cs typeface="Arial Black" panose="020B0A04020102020204" charset="0"/>
              </a:rPr>
              <a:t>CAPACITY </a:t>
            </a:r>
          </a:p>
          <a:p>
            <a:pPr algn="ctr"/>
            <a:r>
              <a:rPr lang="en-US" altLang="zh-CN" sz="4000" dirty="0">
                <a:solidFill>
                  <a:schemeClr val="accent4">
                    <a:lumMod val="75000"/>
                  </a:schemeClr>
                </a:solidFill>
                <a:latin typeface="Arial Black" panose="020B0A04020102020204" charset="0"/>
                <a:ea typeface="+mj-ea"/>
                <a:cs typeface="Arial Black" panose="020B0A04020102020204" charset="0"/>
              </a:rPr>
              <a:t>BUILDING </a:t>
            </a:r>
          </a:p>
          <a:p>
            <a:pPr algn="ctr"/>
            <a:r>
              <a:rPr lang="en-US" altLang="zh-CN" sz="4000" dirty="0">
                <a:solidFill>
                  <a:schemeClr val="accent4">
                    <a:lumMod val="75000"/>
                  </a:schemeClr>
                </a:solidFill>
                <a:latin typeface="Arial Black" panose="020B0A04020102020204" charset="0"/>
                <a:ea typeface="+mj-ea"/>
                <a:cs typeface="Arial Black" panose="020B0A04020102020204" charset="0"/>
              </a:rPr>
              <a:t>INITIATIVE</a:t>
            </a:r>
          </a:p>
        </p:txBody>
      </p:sp>
      <p:sp>
        <p:nvSpPr>
          <p:cNvPr id="5" name="文本框 6"/>
          <p:cNvSpPr txBox="1"/>
          <p:nvPr>
            <p:custDataLst>
              <p:tags r:id="rId2"/>
            </p:custDataLst>
          </p:nvPr>
        </p:nvSpPr>
        <p:spPr>
          <a:xfrm>
            <a:off x="2396885" y="4280070"/>
            <a:ext cx="2421579" cy="306705"/>
          </a:xfrm>
          <a:prstGeom prst="rect">
            <a:avLst/>
          </a:prstGeom>
          <a:noFill/>
        </p:spPr>
        <p:txBody>
          <a:bodyPr vert="horz" wrap="square" rtlCol="0">
            <a:spAutoFit/>
          </a:bodyPr>
          <a:lstStyle/>
          <a:p>
            <a:r>
              <a:rPr lang="en-US" altLang="zh-CN" sz="1400" dirty="0">
                <a:solidFill>
                  <a:schemeClr val="bg2">
                    <a:lumMod val="50000"/>
                  </a:schemeClr>
                </a:solidFill>
                <a:latin typeface="+mn-ea"/>
              </a:rPr>
              <a:t>Programe</a:t>
            </a:r>
          </a:p>
        </p:txBody>
      </p:sp>
      <p:cxnSp>
        <p:nvCxnSpPr>
          <p:cNvPr id="7" name="直接连接符 6"/>
          <p:cNvCxnSpPr/>
          <p:nvPr/>
        </p:nvCxnSpPr>
        <p:spPr>
          <a:xfrm flipH="1">
            <a:off x="1044917" y="4452676"/>
            <a:ext cx="124822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V="1">
            <a:off x="1073067" y="5257800"/>
            <a:ext cx="0" cy="1600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6" name="组合 15"/>
          <p:cNvGrpSpPr/>
          <p:nvPr/>
        </p:nvGrpSpPr>
        <p:grpSpPr>
          <a:xfrm>
            <a:off x="963931" y="4826182"/>
            <a:ext cx="218272" cy="218272"/>
            <a:chOff x="3258457" y="812800"/>
            <a:chExt cx="319314" cy="319314"/>
          </a:xfrm>
        </p:grpSpPr>
        <p:sp>
          <p:nvSpPr>
            <p:cNvPr id="14" name="椭圆 13"/>
            <p:cNvSpPr/>
            <p:nvPr/>
          </p:nvSpPr>
          <p:spPr>
            <a:xfrm>
              <a:off x="3258457" y="812800"/>
              <a:ext cx="319314" cy="319314"/>
            </a:xfrm>
            <a:prstGeom prst="ellipse">
              <a:avLst/>
            </a:prstGeom>
            <a:noFill/>
            <a:ln>
              <a:solidFill>
                <a:schemeClr val="tx1"/>
              </a:solid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箭头: V 形 14"/>
            <p:cNvSpPr/>
            <p:nvPr/>
          </p:nvSpPr>
          <p:spPr>
            <a:xfrm rot="5400000">
              <a:off x="3361535" y="905159"/>
              <a:ext cx="113159" cy="134597"/>
            </a:xfrm>
            <a:prstGeom prst="chevron">
              <a:avLst/>
            </a:prstGeom>
            <a:solidFill>
              <a:schemeClr val="bg2">
                <a:lumMod val="25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12" name="任意多边形: 形状 11"/>
          <p:cNvSpPr/>
          <p:nvPr/>
        </p:nvSpPr>
        <p:spPr>
          <a:xfrm>
            <a:off x="7211695" y="1185545"/>
            <a:ext cx="3816985" cy="5035550"/>
          </a:xfrm>
          <a:custGeom>
            <a:avLst/>
            <a:gdLst>
              <a:gd name="connsiteX0" fmla="*/ 0 w 3657600"/>
              <a:gd name="connsiteY0" fmla="*/ 0 h 3410466"/>
              <a:gd name="connsiteX1" fmla="*/ 3657600 w 3657600"/>
              <a:gd name="connsiteY1" fmla="*/ 0 h 3410466"/>
              <a:gd name="connsiteX2" fmla="*/ 3657600 w 3657600"/>
              <a:gd name="connsiteY2" fmla="*/ 855364 h 3410466"/>
              <a:gd name="connsiteX3" fmla="*/ 3549591 w 3657600"/>
              <a:gd name="connsiteY3" fmla="*/ 855364 h 3410466"/>
              <a:gd name="connsiteX4" fmla="*/ 3549591 w 3657600"/>
              <a:gd name="connsiteY4" fmla="*/ 108009 h 3410466"/>
              <a:gd name="connsiteX5" fmla="*/ 108009 w 3657600"/>
              <a:gd name="connsiteY5" fmla="*/ 108009 h 3410466"/>
              <a:gd name="connsiteX6" fmla="*/ 108009 w 3657600"/>
              <a:gd name="connsiteY6" fmla="*/ 3302457 h 3410466"/>
              <a:gd name="connsiteX7" fmla="*/ 3549591 w 3657600"/>
              <a:gd name="connsiteY7" fmla="*/ 3302457 h 3410466"/>
              <a:gd name="connsiteX8" fmla="*/ 3549591 w 3657600"/>
              <a:gd name="connsiteY8" fmla="*/ 2794356 h 3410466"/>
              <a:gd name="connsiteX9" fmla="*/ 3657600 w 3657600"/>
              <a:gd name="connsiteY9" fmla="*/ 2794356 h 3410466"/>
              <a:gd name="connsiteX10" fmla="*/ 3657600 w 3657600"/>
              <a:gd name="connsiteY10" fmla="*/ 3410466 h 3410466"/>
              <a:gd name="connsiteX11" fmla="*/ 0 w 3657600"/>
              <a:gd name="connsiteY11" fmla="*/ 3410466 h 3410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57600" h="3410466">
                <a:moveTo>
                  <a:pt x="0" y="0"/>
                </a:moveTo>
                <a:lnTo>
                  <a:pt x="3657600" y="0"/>
                </a:lnTo>
                <a:lnTo>
                  <a:pt x="3657600" y="855364"/>
                </a:lnTo>
                <a:lnTo>
                  <a:pt x="3549591" y="855364"/>
                </a:lnTo>
                <a:lnTo>
                  <a:pt x="3549591" y="108009"/>
                </a:lnTo>
                <a:lnTo>
                  <a:pt x="108009" y="108009"/>
                </a:lnTo>
                <a:lnTo>
                  <a:pt x="108009" y="3302457"/>
                </a:lnTo>
                <a:lnTo>
                  <a:pt x="3549591" y="3302457"/>
                </a:lnTo>
                <a:lnTo>
                  <a:pt x="3549591" y="2794356"/>
                </a:lnTo>
                <a:lnTo>
                  <a:pt x="3657600" y="2794356"/>
                </a:lnTo>
                <a:lnTo>
                  <a:pt x="3657600" y="3410466"/>
                </a:lnTo>
                <a:lnTo>
                  <a:pt x="0" y="3410466"/>
                </a:lnTo>
                <a:close/>
              </a:path>
            </a:pathLst>
          </a:custGeom>
          <a:solidFill>
            <a:schemeClr val="accent4">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tx1"/>
              </a:solidFill>
            </a:endParaRPr>
          </a:p>
        </p:txBody>
      </p:sp>
      <p:sp>
        <p:nvSpPr>
          <p:cNvPr id="20" name="文本框 19"/>
          <p:cNvSpPr txBox="1"/>
          <p:nvPr/>
        </p:nvSpPr>
        <p:spPr>
          <a:xfrm>
            <a:off x="7356143" y="2439035"/>
            <a:ext cx="4481527" cy="2814320"/>
          </a:xfrm>
          <a:prstGeom prst="rect">
            <a:avLst/>
          </a:prstGeom>
          <a:noFill/>
        </p:spPr>
        <p:txBody>
          <a:bodyPr wrap="square">
            <a:noAutofit/>
          </a:bodyPr>
          <a:lstStyle/>
          <a:p>
            <a:pPr algn="r" fontAlgn="t"/>
            <a:r>
              <a:rPr lang="en-US" sz="3900" b="1" dirty="0">
                <a:latin typeface="Century Gothic" pitchFamily="34" charset="0"/>
              </a:rPr>
              <a:t>SMALL </a:t>
            </a:r>
            <a:r>
              <a:rPr lang="en-US" sz="3900" b="1" dirty="0" smtClean="0">
                <a:latin typeface="Century Gothic" pitchFamily="34" charset="0"/>
              </a:rPr>
              <a:t>ORGANISATIONS,</a:t>
            </a:r>
          </a:p>
          <a:p>
            <a:pPr algn="r" fontAlgn="t"/>
            <a:r>
              <a:rPr lang="en-US" sz="3900" b="1" dirty="0" smtClean="0">
                <a:latin typeface="Century Gothic" pitchFamily="34" charset="0"/>
              </a:rPr>
              <a:t>BIG</a:t>
            </a:r>
          </a:p>
          <a:p>
            <a:pPr algn="r" fontAlgn="t"/>
            <a:r>
              <a:rPr lang="en-US" sz="3900" b="1" dirty="0" smtClean="0">
                <a:latin typeface="Century Gothic" pitchFamily="34" charset="0"/>
              </a:rPr>
              <a:t>CHALLENGES</a:t>
            </a:r>
            <a:endParaRPr lang="en-US" altLang="zh-CN" sz="3900" b="1" dirty="0">
              <a:solidFill>
                <a:schemeClr val="tx1"/>
              </a:solidFill>
              <a:effectLst>
                <a:outerShdw blurRad="38100" dist="19050" dir="2700000" algn="tl" rotWithShape="0">
                  <a:schemeClr val="dk1">
                    <a:alpha val="40000"/>
                  </a:schemeClr>
                </a:outerShdw>
              </a:effectLst>
              <a:latin typeface="Century Gothic" pitchFamily="34" charset="0"/>
              <a:ea typeface="+mj-ea"/>
              <a:cs typeface="Arial Black" panose="020B0A04020102020204" charset="0"/>
              <a:sym typeface="+mn-ea"/>
            </a:endParaRPr>
          </a:p>
        </p:txBody>
      </p:sp>
      <p:sp>
        <p:nvSpPr>
          <p:cNvPr id="37" name="文本框 36"/>
          <p:cNvSpPr txBox="1"/>
          <p:nvPr/>
        </p:nvSpPr>
        <p:spPr>
          <a:xfrm>
            <a:off x="5985510" y="179705"/>
            <a:ext cx="5979160" cy="323165"/>
          </a:xfrm>
          <a:prstGeom prst="rect">
            <a:avLst/>
          </a:prstGeom>
          <a:noFill/>
        </p:spPr>
        <p:txBody>
          <a:bodyPr wrap="square">
            <a:spAutoFit/>
          </a:bodyPr>
          <a:lstStyle/>
          <a:p>
            <a:pPr algn="r"/>
            <a:r>
              <a:rPr lang="en-US" altLang="zh-CN" sz="1500" b="1" dirty="0" smtClean="0">
                <a:solidFill>
                  <a:schemeClr val="tx1"/>
                </a:solidFill>
                <a:effectLst>
                  <a:outerShdw blurRad="38100" dist="19050" dir="2700000" algn="tl" rotWithShape="0">
                    <a:schemeClr val="dk1">
                      <a:alpha val="40000"/>
                    </a:schemeClr>
                  </a:outerShdw>
                </a:effectLst>
                <a:latin typeface="Century Gothic" pitchFamily="34" charset="0"/>
                <a:ea typeface="+mj-ea"/>
                <a:cs typeface="+mn-lt"/>
                <a:sym typeface="+mn-ea"/>
              </a:rPr>
              <a:t>SMALL ORGANIZSATIONS, BIG CHALLENGES</a:t>
            </a:r>
            <a:endParaRPr lang="en-US" altLang="zh-CN" sz="1500" b="1" dirty="0">
              <a:solidFill>
                <a:schemeClr val="tx1"/>
              </a:solidFill>
              <a:effectLst>
                <a:outerShdw blurRad="38100" dist="19050" dir="2700000" algn="tl" rotWithShape="0">
                  <a:schemeClr val="dk1">
                    <a:alpha val="40000"/>
                  </a:schemeClr>
                </a:outerShdw>
              </a:effectLst>
              <a:latin typeface="Century Gothic" pitchFamily="34" charset="0"/>
              <a:ea typeface="+mj-ea"/>
              <a:cs typeface="+mn-lt"/>
              <a:sym typeface="+mn-ea"/>
            </a:endParaRPr>
          </a:p>
        </p:txBody>
      </p:sp>
      <p:sp>
        <p:nvSpPr>
          <p:cNvPr id="38" name="文本框 15"/>
          <p:cNvSpPr txBox="1"/>
          <p:nvPr>
            <p:custDataLst>
              <p:tags r:id="rId3"/>
            </p:custDataLst>
          </p:nvPr>
        </p:nvSpPr>
        <p:spPr>
          <a:xfrm>
            <a:off x="1083302" y="5085561"/>
            <a:ext cx="3925425" cy="646331"/>
          </a:xfrm>
          <a:prstGeom prst="rect">
            <a:avLst/>
          </a:prstGeom>
          <a:noFill/>
        </p:spPr>
        <p:txBody>
          <a:bodyPr vert="horz" wrap="square">
            <a:spAutoFit/>
          </a:bodyPr>
          <a:lstStyle/>
          <a:p>
            <a:pPr algn="ctr"/>
            <a:r>
              <a:rPr lang="en-US" altLang="zh-CN"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ORGANIZSATION, BIG  CHALLENGES</a:t>
            </a:r>
            <a:endParaRPr lang="en-US" altLang="zh-CN" dirty="0">
              <a:solidFill>
                <a:schemeClr val="bg2">
                  <a:lumMod val="50000"/>
                </a:schemeClr>
              </a:solidFill>
              <a:latin typeface="Century Gothic" pitchFamily="34" charset="0"/>
              <a:ea typeface="Gilroy" panose="00000400000000000000" charset="0"/>
            </a:endParaRPr>
          </a:p>
        </p:txBody>
      </p:sp>
      <p:sp>
        <p:nvSpPr>
          <p:cNvPr id="41" name="文本框 40"/>
          <p:cNvSpPr txBox="1"/>
          <p:nvPr/>
        </p:nvSpPr>
        <p:spPr>
          <a:xfrm>
            <a:off x="1061720" y="6026785"/>
            <a:ext cx="5492750" cy="675640"/>
          </a:xfrm>
          <a:prstGeom prst="rect">
            <a:avLst/>
          </a:prstGeom>
          <a:noFill/>
        </p:spPr>
        <p:txBody>
          <a:bodyPr wrap="square">
            <a:spAutoFit/>
          </a:bodyPr>
          <a:lstStyle/>
          <a:p>
            <a:r>
              <a:rPr lang="en-US" altLang="zh-CN" sz="3800" dirty="0">
                <a:solidFill>
                  <a:schemeClr val="bg1"/>
                </a:solidFill>
                <a:latin typeface="Arial Black" panose="020B0A04020102020204" charset="0"/>
                <a:ea typeface="+mj-ea"/>
                <a:cs typeface="Arial Black" panose="020B0A04020102020204" charset="0"/>
              </a:rPr>
              <a:t>INTRODUCTION</a:t>
            </a:r>
            <a:endParaRPr lang="zh-CN" altLang="en-US" sz="3800" dirty="0">
              <a:solidFill>
                <a:schemeClr val="bg1"/>
              </a:solidFill>
              <a:latin typeface="Arial Black" panose="020B0A04020102020204" charset="0"/>
              <a:ea typeface="+mj-ea"/>
              <a:cs typeface="Arial Black" panose="020B0A04020102020204" charset="0"/>
            </a:endParaRPr>
          </a:p>
        </p:txBody>
      </p:sp>
      <p:sp>
        <p:nvSpPr>
          <p:cNvPr id="25" name="文本框 24"/>
          <p:cNvSpPr txBox="1"/>
          <p:nvPr/>
        </p:nvSpPr>
        <p:spPr>
          <a:xfrm>
            <a:off x="10358732" y="5030948"/>
            <a:ext cx="1702458" cy="276999"/>
          </a:xfrm>
          <a:prstGeom prst="rect">
            <a:avLst/>
          </a:prstGeom>
          <a:noFill/>
        </p:spPr>
        <p:txBody>
          <a:bodyPr wrap="square">
            <a:spAutoFit/>
            <a:scene3d>
              <a:camera prst="orthographicFront"/>
              <a:lightRig rig="threePt" dir="t"/>
            </a:scene3d>
          </a:bodyPr>
          <a:lstStyle/>
          <a:p>
            <a:r>
              <a:rPr lang="en-US" altLang="zh-CN" sz="1200" dirty="0">
                <a:solidFill>
                  <a:schemeClr val="tx1"/>
                </a:solidFill>
                <a:effectLst>
                  <a:outerShdw blurRad="38100" dist="19050" dir="2700000" algn="tl" rotWithShape="0">
                    <a:schemeClr val="dk1">
                      <a:alpha val="40000"/>
                    </a:schemeClr>
                  </a:outerShdw>
                </a:effectLst>
                <a:latin typeface="+mj-lt"/>
                <a:ea typeface="+mj-ea"/>
              </a:rPr>
              <a:t>PRESENTATION</a:t>
            </a:r>
          </a:p>
        </p:txBody>
      </p:sp>
      <p:sp>
        <p:nvSpPr>
          <p:cNvPr id="27" name="文本框 26"/>
          <p:cNvSpPr txBox="1"/>
          <p:nvPr>
            <p:custDataLst>
              <p:tags r:id="rId4"/>
            </p:custDataLst>
          </p:nvPr>
        </p:nvSpPr>
        <p:spPr>
          <a:xfrm>
            <a:off x="1520825" y="482600"/>
            <a:ext cx="4575810" cy="521970"/>
          </a:xfrm>
          <a:prstGeom prst="rect">
            <a:avLst/>
          </a:prstGeom>
          <a:solidFill>
            <a:schemeClr val="accent4">
              <a:lumMod val="75000"/>
            </a:schemeClr>
          </a:soli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a:noFill/>
                </a:ln>
                <a:solidFill>
                  <a:schemeClr val="bg1"/>
                </a:solidFill>
                <a:effectLst/>
                <a:uLnTx/>
                <a:uFillTx/>
                <a:latin typeface="Arial Black" panose="020B0A04020102020204" charset="0"/>
                <a:ea typeface="Gilroy" panose="00000400000000000000" charset="0"/>
                <a:cs typeface="Arial Black" panose="020B0A04020102020204" charset="0"/>
              </a:rPr>
              <a:t>KCBI</a:t>
            </a:r>
          </a:p>
        </p:txBody>
      </p:sp>
      <p:pic>
        <p:nvPicPr>
          <p:cNvPr id="2" name="Picture 1" descr="Untitled-1.fw"/>
          <p:cNvPicPr>
            <a:picLocks noChangeAspect="1"/>
          </p:cNvPicPr>
          <p:nvPr/>
        </p:nvPicPr>
        <p:blipFill>
          <a:blip r:embed="rId7"/>
          <a:stretch>
            <a:fillRect/>
          </a:stretch>
        </p:blipFill>
        <p:spPr>
          <a:xfrm>
            <a:off x="358775" y="83185"/>
            <a:ext cx="1304925" cy="1280795"/>
          </a:xfrm>
          <a:prstGeom prst="rect">
            <a:avLst/>
          </a:prstGeom>
        </p:spPr>
      </p:pic>
      <p:cxnSp>
        <p:nvCxnSpPr>
          <p:cNvPr id="6" name="直接连接符 6"/>
          <p:cNvCxnSpPr/>
          <p:nvPr/>
        </p:nvCxnSpPr>
        <p:spPr>
          <a:xfrm flipH="1">
            <a:off x="3476332" y="4452676"/>
            <a:ext cx="124822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直接连接符 6"/>
          <p:cNvCxnSpPr/>
          <p:nvPr/>
        </p:nvCxnSpPr>
        <p:spPr>
          <a:xfrm flipH="1" flipV="1">
            <a:off x="1061246" y="1726621"/>
            <a:ext cx="3590290" cy="14605"/>
          </a:xfrm>
          <a:prstGeom prst="line">
            <a:avLst/>
          </a:prstGeom>
          <a:ln w="38100" cap="rnd">
            <a:solidFill>
              <a:schemeClr val="accent1"/>
            </a:solidFill>
            <a:round/>
          </a:ln>
        </p:spPr>
        <p:style>
          <a:lnRef idx="0">
            <a:srgbClr val="FFFFFF"/>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5. </a:t>
            </a:r>
            <a:r>
              <a:rPr lang="en-US" sz="3200" dirty="0" smtClean="0">
                <a:solidFill>
                  <a:schemeClr val="bg1"/>
                </a:solidFill>
                <a:latin typeface="Century Gothic" pitchFamily="34" charset="0"/>
              </a:rPr>
              <a:t>Sustainability</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Ensuring long-term sustainability and financial stability poses a significant challenge for small NGOs due to reliance on short-term funding, lack of income-generating activities, and inadequate strategic planning</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r>
              <a:rPr lang="en-US" sz="3100" dirty="0">
                <a:solidFill>
                  <a:schemeClr val="bg1"/>
                </a:solidFill>
                <a:latin typeface="Century Gothic" pitchFamily="34" charset="0"/>
              </a:rPr>
              <a:t>Develop diversified income streams through social enterprise activities, fee-for-service programs, and partnerships. Conduct regular sustainability assessments and long-term planning to secure the organization's financial stability.</a:t>
            </a: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418095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6. </a:t>
            </a:r>
            <a:r>
              <a:rPr lang="en-US" sz="3200" dirty="0" smtClean="0">
                <a:solidFill>
                  <a:schemeClr val="bg1"/>
                </a:solidFill>
                <a:latin typeface="Century Gothic" pitchFamily="34" charset="0"/>
              </a:rPr>
              <a:t>Limited Access Technology</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Small NGOs often lack access to technology tools and resources, hindering their efficiency and outreach due to high costs of technology, lack of technical expertise, and limited connectivity in rural areas</a:t>
            </a:r>
            <a:r>
              <a:rPr lang="en-US" sz="3100" dirty="0" smtClean="0">
                <a:solidFill>
                  <a:schemeClr val="bg1"/>
                </a:solidFill>
                <a:latin typeface="Century Gothic" pitchFamily="34" charset="0"/>
              </a:rPr>
              <a:t>.</a:t>
            </a:r>
          </a:p>
          <a:p>
            <a:pPr algn="just"/>
            <a:endParaRPr lang="en-US" sz="3100" dirty="0">
              <a:solidFill>
                <a:schemeClr val="bg1"/>
              </a:solidFill>
              <a:latin typeface="Century Gothic" pitchFamily="34" charset="0"/>
            </a:endParaRPr>
          </a:p>
          <a:p>
            <a:pPr algn="just"/>
            <a:r>
              <a:rPr lang="en-US" sz="3100" dirty="0">
                <a:solidFill>
                  <a:schemeClr val="bg1"/>
                </a:solidFill>
                <a:latin typeface="Century Gothic" pitchFamily="34" charset="0"/>
              </a:rPr>
              <a:t>Partner with tech organizations for in-kind donations and technical support. Provide staff with ICT training, and invest in digital tools and software to streamline operations and extend outreach</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8380213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7. </a:t>
            </a:r>
            <a:r>
              <a:rPr lang="en-US" sz="3200" dirty="0">
                <a:solidFill>
                  <a:schemeClr val="bg1"/>
                </a:solidFill>
              </a:rPr>
              <a:t>Stakeholder Engagement</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000" dirty="0">
                <a:solidFill>
                  <a:schemeClr val="bg1"/>
                </a:solidFill>
                <a:latin typeface="Century Gothic" pitchFamily="34" charset="0"/>
              </a:rPr>
              <a:t>Engaging effectively with stakeholders, including communities and donors, can be challenging for small NGOs due to limited community participation, donor disengagement, and ineffective communication strategies</a:t>
            </a:r>
            <a:r>
              <a:rPr lang="en-US" sz="3000" dirty="0" smtClean="0">
                <a:solidFill>
                  <a:schemeClr val="bg1"/>
                </a:solidFill>
                <a:latin typeface="Century Gothic" pitchFamily="34" charset="0"/>
              </a:rPr>
              <a:t>.</a:t>
            </a:r>
          </a:p>
          <a:p>
            <a:pPr algn="just"/>
            <a:endParaRPr lang="en-US" sz="3000" dirty="0">
              <a:solidFill>
                <a:schemeClr val="bg1"/>
              </a:solidFill>
              <a:latin typeface="Century Gothic" pitchFamily="34" charset="0"/>
            </a:endParaRPr>
          </a:p>
          <a:p>
            <a:pPr algn="just"/>
            <a:r>
              <a:rPr lang="en-US" sz="3000" dirty="0">
                <a:solidFill>
                  <a:schemeClr val="bg1"/>
                </a:solidFill>
                <a:latin typeface="Century Gothic" pitchFamily="34" charset="0"/>
              </a:rPr>
              <a:t>Develop tailored engagement strategies for different stakeholder groups, including regular communication channels, participatory decision-making processes, and community involvement initiatives.</a:t>
            </a:r>
          </a:p>
          <a:p>
            <a:pPr algn="just"/>
            <a:endParaRPr lang="en-US" altLang="zh-CN" sz="30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180493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8. </a:t>
            </a:r>
            <a:r>
              <a:rPr lang="en-US" sz="3200" dirty="0" smtClean="0">
                <a:solidFill>
                  <a:schemeClr val="bg1"/>
                </a:solidFill>
              </a:rPr>
              <a:t>Competition</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Small NGOs face intense competition for funding, resources, and partnerships in a crowded sector. Due to growing number of NGOs, limited funding opportunities, and lack of differentiation strategies.</a:t>
            </a:r>
          </a:p>
          <a:p>
            <a:pPr algn="just"/>
            <a:r>
              <a:rPr lang="en-US" sz="3100" dirty="0">
                <a:solidFill>
                  <a:schemeClr val="bg1"/>
                </a:solidFill>
                <a:latin typeface="Century Gothic" pitchFamily="34" charset="0"/>
              </a:rPr>
              <a:t> </a:t>
            </a:r>
          </a:p>
          <a:p>
            <a:pPr algn="just"/>
            <a:r>
              <a:rPr lang="en-US" sz="3100" dirty="0">
                <a:solidFill>
                  <a:schemeClr val="bg1"/>
                </a:solidFill>
                <a:latin typeface="Century Gothic" pitchFamily="34" charset="0"/>
              </a:rPr>
              <a:t>Focus on niche areas of expertise where the organization can deliver unique value. Collaborate with other organizations, conduct market research, and articulate the organization's impact to attract donors and partnerships</a:t>
            </a:r>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3881628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9. </a:t>
            </a:r>
            <a:r>
              <a:rPr lang="en-US" sz="3200" dirty="0">
                <a:solidFill>
                  <a:schemeClr val="bg1"/>
                </a:solidFill>
              </a:rPr>
              <a:t>Monitoring and Evaluation.</a:t>
            </a: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Small NGOs struggle with monitoring and evaluating project outcomes and impact due to inadequate M&amp;E systems, limited data collection tools, and lack of trained M&amp;E staff.</a:t>
            </a:r>
          </a:p>
          <a:p>
            <a:pPr algn="just"/>
            <a:r>
              <a:rPr lang="en-US" sz="3100" dirty="0">
                <a:solidFill>
                  <a:schemeClr val="bg1"/>
                </a:solidFill>
                <a:latin typeface="Century Gothic" pitchFamily="34" charset="0"/>
              </a:rPr>
              <a:t> </a:t>
            </a:r>
          </a:p>
          <a:p>
            <a:pPr algn="just"/>
            <a:r>
              <a:rPr lang="en-US" sz="3100" dirty="0">
                <a:solidFill>
                  <a:schemeClr val="bg1"/>
                </a:solidFill>
                <a:latin typeface="Century Gothic" pitchFamily="34" charset="0"/>
              </a:rPr>
              <a:t>Invest in M&amp;E training for staff, utilize technology for data collection and analysis, and establish clear indicators and evaluation frameworks for projects. Conduct regular project reviews and impact assessments.</a:t>
            </a: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40096694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10. </a:t>
            </a:r>
            <a:r>
              <a:rPr lang="en-US" sz="3200" dirty="0">
                <a:solidFill>
                  <a:schemeClr val="bg1"/>
                </a:solidFill>
              </a:rPr>
              <a:t>Staff Turnover</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392864"/>
            <a:ext cx="10161586" cy="4557556"/>
          </a:xfrm>
          <a:prstGeom prst="rect">
            <a:avLst/>
          </a:prstGeom>
          <a:noFill/>
        </p:spPr>
        <p:txBody>
          <a:bodyPr wrap="square">
            <a:noAutofit/>
          </a:bodyPr>
          <a:lstStyle/>
          <a:p>
            <a:pPr algn="just"/>
            <a:r>
              <a:rPr lang="en-US" sz="2900" dirty="0">
                <a:solidFill>
                  <a:schemeClr val="bg1"/>
                </a:solidFill>
                <a:latin typeface="Century Gothic" pitchFamily="34" charset="0"/>
              </a:rPr>
              <a:t>High staff turnover rates contribute to instability and affect the continuity of projects in small NGOs because of low salaries, lack of career development opportunities, and challenging work environments.</a:t>
            </a:r>
          </a:p>
          <a:p>
            <a:pPr algn="just"/>
            <a:r>
              <a:rPr lang="en-US" sz="2900" dirty="0">
                <a:solidFill>
                  <a:schemeClr val="bg1"/>
                </a:solidFill>
                <a:latin typeface="Century Gothic" pitchFamily="34" charset="0"/>
              </a:rPr>
              <a:t> </a:t>
            </a:r>
          </a:p>
          <a:p>
            <a:pPr algn="just"/>
            <a:r>
              <a:rPr lang="en-US" sz="2900" dirty="0">
                <a:solidFill>
                  <a:schemeClr val="bg1"/>
                </a:solidFill>
                <a:latin typeface="Century Gothic" pitchFamily="34" charset="0"/>
              </a:rPr>
              <a:t>Implement retention strategies such as career development opportunities, competitive salaries, employee recognition programs, and a positive organizational culture. Conduct exit interviews to identify areas for improvement and address staff concerns.</a:t>
            </a: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731497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998"/>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Conclusion</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200" dirty="0">
                <a:solidFill>
                  <a:schemeClr val="bg1"/>
                </a:solidFill>
                <a:latin typeface="Century Gothic" pitchFamily="34" charset="0"/>
              </a:rPr>
              <a:t>In conclusion, small organizations in Tanzania face a host of challenges, but with strategic planning, innovative approaches, and collaborative partnerships, these obstacles can be overcome. By addressing these challenges head-on and implementing sustainable solutions, small organizations can enhance their impact and contribute effectively to the country's development goals.</a:t>
            </a: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1049866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C:\Users\GODMAT\Desktop\images\WhatsApp Image 2024-04-28 at 5.45.28 PM(1).jpegWhatsApp Image 2024-04-28 at 5.45.28 PM(1)"/>
          <p:cNvPicPr>
            <a:picLocks noChangeAspect="1"/>
          </p:cNvPicPr>
          <p:nvPr/>
        </p:nvPicPr>
        <p:blipFill rotWithShape="1">
          <a:blip r:embed="rId2"/>
          <a:srcRect l="3005" r="46971"/>
          <a:stretch/>
        </p:blipFill>
        <p:spPr>
          <a:xfrm>
            <a:off x="4553274" y="0"/>
            <a:ext cx="3826452" cy="6858000"/>
          </a:xfrm>
          <a:prstGeom prst="rect">
            <a:avLst/>
          </a:prstGeom>
        </p:spPr>
      </p:pic>
      <p:sp>
        <p:nvSpPr>
          <p:cNvPr id="2" name="任意多边形: 形状 1"/>
          <p:cNvSpPr/>
          <p:nvPr/>
        </p:nvSpPr>
        <p:spPr>
          <a:xfrm>
            <a:off x="2" y="0"/>
            <a:ext cx="4553272" cy="6858000"/>
          </a:xfrm>
          <a:custGeom>
            <a:avLst/>
            <a:gdLst>
              <a:gd name="connsiteX0" fmla="*/ 0 w 2751732"/>
              <a:gd name="connsiteY0" fmla="*/ 0 h 4476190"/>
              <a:gd name="connsiteX1" fmla="*/ 2751732 w 2751732"/>
              <a:gd name="connsiteY1" fmla="*/ 0 h 4476190"/>
              <a:gd name="connsiteX2" fmla="*/ 2751732 w 2751732"/>
              <a:gd name="connsiteY2" fmla="*/ 4476190 h 4476190"/>
              <a:gd name="connsiteX3" fmla="*/ 0 w 2751732"/>
              <a:gd name="connsiteY3" fmla="*/ 4476190 h 4476190"/>
            </a:gdLst>
            <a:ahLst/>
            <a:cxnLst>
              <a:cxn ang="0">
                <a:pos x="connsiteX0" y="connsiteY0"/>
              </a:cxn>
              <a:cxn ang="0">
                <a:pos x="connsiteX1" y="connsiteY1"/>
              </a:cxn>
              <a:cxn ang="0">
                <a:pos x="connsiteX2" y="connsiteY2"/>
              </a:cxn>
              <a:cxn ang="0">
                <a:pos x="connsiteX3" y="connsiteY3"/>
              </a:cxn>
            </a:cxnLst>
            <a:rect l="l" t="t" r="r" b="b"/>
            <a:pathLst>
              <a:path w="2751732" h="4476190">
                <a:moveTo>
                  <a:pt x="0" y="0"/>
                </a:moveTo>
                <a:lnTo>
                  <a:pt x="2751732" y="0"/>
                </a:lnTo>
                <a:lnTo>
                  <a:pt x="2751732" y="4476190"/>
                </a:lnTo>
                <a:lnTo>
                  <a:pt x="0" y="4476190"/>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5" name="文本框 24"/>
          <p:cNvSpPr txBox="1"/>
          <p:nvPr/>
        </p:nvSpPr>
        <p:spPr>
          <a:xfrm>
            <a:off x="8814435" y="1610360"/>
            <a:ext cx="3250565" cy="398780"/>
          </a:xfrm>
          <a:prstGeom prst="rect">
            <a:avLst/>
          </a:prstGeom>
          <a:noFill/>
        </p:spPr>
        <p:txBody>
          <a:bodyPr wrap="square">
            <a:spAutoFit/>
          </a:bodyPr>
          <a:lstStyle/>
          <a:p>
            <a:r>
              <a:rPr lang="en-US" altLang="zh-CN" sz="2000" dirty="0">
                <a:solidFill>
                  <a:schemeClr val="tx2"/>
                </a:solidFill>
                <a:latin typeface="Montserrat" charset="0"/>
                <a:ea typeface="+mj-ea"/>
                <a:cs typeface="Montserrat" charset="0"/>
              </a:rPr>
              <a:t>www.kapotive.or.tz</a:t>
            </a:r>
          </a:p>
        </p:txBody>
      </p:sp>
      <p:cxnSp>
        <p:nvCxnSpPr>
          <p:cNvPr id="30" name="直接连接符 29"/>
          <p:cNvCxnSpPr/>
          <p:nvPr/>
        </p:nvCxnSpPr>
        <p:spPr>
          <a:xfrm>
            <a:off x="8494148" y="4247147"/>
            <a:ext cx="3705873"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V="1">
            <a:off x="8478273" y="5165724"/>
            <a:ext cx="3728720" cy="1270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481332" y="6383421"/>
            <a:ext cx="3710305" cy="635"/>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494148" y="2249905"/>
            <a:ext cx="3705873"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8813165" y="3531235"/>
            <a:ext cx="3298825" cy="398780"/>
          </a:xfrm>
          <a:prstGeom prst="rect">
            <a:avLst/>
          </a:prstGeom>
          <a:noFill/>
        </p:spPr>
        <p:txBody>
          <a:bodyPr wrap="square">
            <a:spAutoFit/>
          </a:bodyPr>
          <a:lstStyle/>
          <a:p>
            <a:r>
              <a:rPr lang="en-US" altLang="zh-CN" sz="2000" dirty="0">
                <a:solidFill>
                  <a:schemeClr val="tx2"/>
                </a:solidFill>
                <a:latin typeface="Montserrat" charset="0"/>
                <a:ea typeface="+mj-ea"/>
                <a:cs typeface="Montserrat" charset="0"/>
                <a:sym typeface="+mn-ea"/>
              </a:rPr>
              <a:t>Tel: +255 711 326 789</a:t>
            </a:r>
            <a:endParaRPr lang="en-US" altLang="zh-CN" sz="2000" dirty="0">
              <a:solidFill>
                <a:schemeClr val="tx2"/>
              </a:solidFill>
              <a:latin typeface="Montserrat" charset="0"/>
              <a:ea typeface="+mj-ea"/>
              <a:cs typeface="Montserrat" charset="0"/>
            </a:endParaRPr>
          </a:p>
        </p:txBody>
      </p:sp>
      <p:sp>
        <p:nvSpPr>
          <p:cNvPr id="37" name="文本框 36"/>
          <p:cNvSpPr txBox="1"/>
          <p:nvPr/>
        </p:nvSpPr>
        <p:spPr>
          <a:xfrm>
            <a:off x="8862333" y="4494934"/>
            <a:ext cx="2657830" cy="398780"/>
          </a:xfrm>
          <a:prstGeom prst="rect">
            <a:avLst/>
          </a:prstGeom>
          <a:noFill/>
        </p:spPr>
        <p:txBody>
          <a:bodyPr wrap="square">
            <a:spAutoFit/>
          </a:bodyPr>
          <a:lstStyle/>
          <a:p>
            <a:r>
              <a:rPr lang="en-US" altLang="zh-CN" sz="2000" dirty="0">
                <a:solidFill>
                  <a:schemeClr val="tx2"/>
                </a:solidFill>
                <a:latin typeface="Montserrat" charset="0"/>
                <a:ea typeface="+mj-ea"/>
                <a:cs typeface="Montserrat" charset="0"/>
              </a:rPr>
              <a:t>Whatsapp Link</a:t>
            </a:r>
          </a:p>
        </p:txBody>
      </p:sp>
      <p:sp>
        <p:nvSpPr>
          <p:cNvPr id="38" name="文本框 37"/>
          <p:cNvSpPr txBox="1"/>
          <p:nvPr/>
        </p:nvSpPr>
        <p:spPr>
          <a:xfrm>
            <a:off x="8796655" y="5289550"/>
            <a:ext cx="3251200" cy="1014730"/>
          </a:xfrm>
          <a:prstGeom prst="rect">
            <a:avLst/>
          </a:prstGeom>
          <a:noFill/>
        </p:spPr>
        <p:txBody>
          <a:bodyPr wrap="square">
            <a:spAutoFit/>
          </a:bodyPr>
          <a:lstStyle/>
          <a:p>
            <a:r>
              <a:rPr lang="en-US" altLang="zh-CN" sz="2000" dirty="0">
                <a:solidFill>
                  <a:schemeClr val="tx2"/>
                </a:solidFill>
                <a:latin typeface="Montserrat" charset="0"/>
                <a:ea typeface="+mj-ea"/>
                <a:cs typeface="Montserrat" charset="0"/>
              </a:rPr>
              <a:t>https://chat.whatsapp.com/LqosgEAG6no4qY2RaRPqe2</a:t>
            </a:r>
          </a:p>
        </p:txBody>
      </p:sp>
      <p:pic>
        <p:nvPicPr>
          <p:cNvPr id="11" name="Picture 10" descr="Untitled-1.fw"/>
          <p:cNvPicPr>
            <a:picLocks noChangeAspect="1"/>
          </p:cNvPicPr>
          <p:nvPr/>
        </p:nvPicPr>
        <p:blipFill>
          <a:blip r:embed="rId3"/>
          <a:stretch>
            <a:fillRect/>
          </a:stretch>
        </p:blipFill>
        <p:spPr>
          <a:xfrm>
            <a:off x="549910" y="1902460"/>
            <a:ext cx="3415665" cy="3354705"/>
          </a:xfrm>
          <a:prstGeom prst="rect">
            <a:avLst/>
          </a:prstGeom>
        </p:spPr>
      </p:pic>
      <p:cxnSp>
        <p:nvCxnSpPr>
          <p:cNvPr id="12" name="直接连接符 33"/>
          <p:cNvCxnSpPr/>
          <p:nvPr/>
        </p:nvCxnSpPr>
        <p:spPr>
          <a:xfrm>
            <a:off x="8485893" y="3248760"/>
            <a:ext cx="3705873"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8" name="文本框 24"/>
          <p:cNvSpPr txBox="1"/>
          <p:nvPr/>
        </p:nvSpPr>
        <p:spPr>
          <a:xfrm>
            <a:off x="8813165" y="2554605"/>
            <a:ext cx="3250565" cy="398780"/>
          </a:xfrm>
          <a:prstGeom prst="rect">
            <a:avLst/>
          </a:prstGeom>
          <a:noFill/>
        </p:spPr>
        <p:txBody>
          <a:bodyPr wrap="square">
            <a:spAutoFit/>
          </a:bodyPr>
          <a:lstStyle/>
          <a:p>
            <a:r>
              <a:rPr lang="en-US" altLang="zh-CN" sz="2000" dirty="0">
                <a:solidFill>
                  <a:schemeClr val="tx2"/>
                </a:solidFill>
                <a:latin typeface="Montserrat" charset="0"/>
                <a:ea typeface="+mj-ea"/>
                <a:cs typeface="Montserrat" charset="0"/>
              </a:rPr>
              <a:t>Tel: +255 767 047 621</a:t>
            </a:r>
          </a:p>
        </p:txBody>
      </p:sp>
      <p:cxnSp>
        <p:nvCxnSpPr>
          <p:cNvPr id="3" name="直接连接符 33"/>
          <p:cNvCxnSpPr/>
          <p:nvPr/>
        </p:nvCxnSpPr>
        <p:spPr>
          <a:xfrm>
            <a:off x="8494148" y="1338045"/>
            <a:ext cx="3705873"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algn="ct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OBJECTIVES</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1031874" y="1597584"/>
            <a:ext cx="10004425" cy="4557556"/>
          </a:xfrm>
          <a:prstGeom prst="rect">
            <a:avLst/>
          </a:prstGeom>
          <a:noFill/>
        </p:spPr>
        <p:txBody>
          <a:bodyPr wrap="square">
            <a:noAutofit/>
          </a:bodyPr>
          <a:lstStyle/>
          <a:p>
            <a:pPr algn="just"/>
            <a:r>
              <a:rPr lang="en-US" sz="3150" dirty="0">
                <a:solidFill>
                  <a:schemeClr val="bg1"/>
                </a:solidFill>
                <a:latin typeface="Century Gothic" pitchFamily="34" charset="0"/>
                <a:cs typeface="Arial" pitchFamily="34" charset="0"/>
              </a:rPr>
              <a:t>1. Understand the common challenges faced by small organizations in Tanzania, including limited funding, lack of visibility, and capacity constraints.</a:t>
            </a:r>
          </a:p>
          <a:p>
            <a:pPr algn="just"/>
            <a:endParaRPr lang="en-US" sz="3150" dirty="0">
              <a:solidFill>
                <a:schemeClr val="bg1"/>
              </a:solidFill>
              <a:latin typeface="Century Gothic" pitchFamily="34" charset="0"/>
              <a:cs typeface="Arial" pitchFamily="34" charset="0"/>
            </a:endParaRPr>
          </a:p>
          <a:p>
            <a:pPr algn="just"/>
            <a:r>
              <a:rPr lang="en-US" sz="3150" dirty="0">
                <a:solidFill>
                  <a:schemeClr val="bg1"/>
                </a:solidFill>
                <a:latin typeface="Century Gothic" pitchFamily="34" charset="0"/>
                <a:cs typeface="Arial" pitchFamily="34" charset="0"/>
              </a:rPr>
              <a:t>2. Explore strategic solutions to diversify funding sources, improve visibility through effective communication strategies, and enhance organizational capacity through training and mentorship programs.</a:t>
            </a:r>
          </a:p>
          <a:p>
            <a:pPr algn="just"/>
            <a:endParaRPr lang="en-US" altLang="zh-CN" sz="315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algn="ct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Conti..</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921067" y="1379216"/>
            <a:ext cx="10256449" cy="4812030"/>
          </a:xfrm>
          <a:prstGeom prst="rect">
            <a:avLst/>
          </a:prstGeom>
          <a:noFill/>
        </p:spPr>
        <p:txBody>
          <a:bodyPr wrap="square">
            <a:noAutofit/>
          </a:bodyPr>
          <a:lstStyle/>
          <a:p>
            <a:r>
              <a:rPr lang="en-US" sz="3150" dirty="0">
                <a:solidFill>
                  <a:schemeClr val="bg1"/>
                </a:solidFill>
                <a:latin typeface="Century Gothic" pitchFamily="34" charset="0"/>
              </a:rPr>
              <a:t>3. Discuss the regulatory hurdles that small NGOs encounter and learn how to navigate complex regulations while ensuring legal compliance and good governance.</a:t>
            </a:r>
          </a:p>
          <a:p>
            <a:r>
              <a:rPr lang="en-US" sz="3150" dirty="0">
                <a:solidFill>
                  <a:schemeClr val="bg1"/>
                </a:solidFill>
                <a:latin typeface="Century Gothic" pitchFamily="34" charset="0"/>
              </a:rPr>
              <a:t>   </a:t>
            </a:r>
          </a:p>
          <a:p>
            <a:r>
              <a:rPr lang="en-US" sz="3150" dirty="0">
                <a:solidFill>
                  <a:schemeClr val="bg1"/>
                </a:solidFill>
                <a:latin typeface="Century Gothic" pitchFamily="34" charset="0"/>
              </a:rPr>
              <a:t>4. Delve into the importance of sustainability in small NGOs and discover ways to develop diversified income streams, conduct sustainability assessments, and plan for long-term financial stability.</a:t>
            </a:r>
          </a:p>
          <a:p>
            <a:pPr algn="just"/>
            <a:endParaRPr lang="en-US" altLang="zh-CN" sz="3150" dirty="0">
              <a:solidFill>
                <a:schemeClr val="bg1"/>
              </a:solidFill>
              <a:latin typeface="Century Gothic" pitchFamily="34" charset="0"/>
              <a:cs typeface="Century Gothic" panose="020B0502020202020204" charset="0"/>
              <a:sym typeface="+mn-ea"/>
            </a:endParaRPr>
          </a:p>
        </p:txBody>
      </p:sp>
      <p:grpSp>
        <p:nvGrpSpPr>
          <p:cNvPr id="12" name="Group 11"/>
          <p:cNvGrpSpPr/>
          <p:nvPr/>
        </p:nvGrpSpPr>
        <p:grpSpPr>
          <a:xfrm>
            <a:off x="0" y="6263640"/>
            <a:ext cx="12192000" cy="594360"/>
            <a:chOff x="0" y="6263640"/>
            <a:chExt cx="12192000" cy="594360"/>
          </a:xfrm>
        </p:grpSpPr>
        <p:sp>
          <p:nvSpPr>
            <p:cNvPr id="13"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4"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507170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algn="ct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Conti..</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1031874" y="1406512"/>
            <a:ext cx="10004425" cy="4812030"/>
          </a:xfrm>
          <a:prstGeom prst="rect">
            <a:avLst/>
          </a:prstGeom>
          <a:noFill/>
        </p:spPr>
        <p:txBody>
          <a:bodyPr wrap="square">
            <a:noAutofit/>
          </a:bodyPr>
          <a:lstStyle/>
          <a:p>
            <a:r>
              <a:rPr lang="en-US" sz="3150" dirty="0">
                <a:solidFill>
                  <a:schemeClr val="bg1"/>
                </a:solidFill>
                <a:latin typeface="Century Gothic" pitchFamily="34" charset="0"/>
              </a:rPr>
              <a:t>5</a:t>
            </a:r>
            <a:r>
              <a:rPr lang="en-US" sz="3150" dirty="0" smtClean="0">
                <a:solidFill>
                  <a:schemeClr val="bg1"/>
                </a:solidFill>
                <a:latin typeface="Century Gothic" pitchFamily="34" charset="0"/>
              </a:rPr>
              <a:t>. </a:t>
            </a:r>
            <a:r>
              <a:rPr lang="en-US" sz="3150" dirty="0">
                <a:solidFill>
                  <a:schemeClr val="bg1"/>
                </a:solidFill>
                <a:latin typeface="Century Gothic" pitchFamily="34" charset="0"/>
              </a:rPr>
              <a:t>Highlight the significance of technology access and utilization for small NGOs, including partnerships for technical support, ICT training for staff, and investment in digital tools to streamline operations and extend outreach</a:t>
            </a:r>
            <a:r>
              <a:rPr lang="en-US" sz="3150" dirty="0" smtClean="0">
                <a:solidFill>
                  <a:schemeClr val="bg1"/>
                </a:solidFill>
                <a:latin typeface="Century Gothic" pitchFamily="34" charset="0"/>
              </a:rPr>
              <a:t>.</a:t>
            </a:r>
          </a:p>
          <a:p>
            <a:endParaRPr lang="en-US" altLang="zh-CN" sz="3150" dirty="0">
              <a:solidFill>
                <a:schemeClr val="bg1"/>
              </a:solidFill>
              <a:latin typeface="Century Gothic" pitchFamily="34" charset="0"/>
              <a:cs typeface="Century Gothic" panose="020B0502020202020204" charset="0"/>
              <a:sym typeface="+mn-ea"/>
            </a:endParaRPr>
          </a:p>
          <a:p>
            <a:pPr algn="just"/>
            <a:r>
              <a:rPr lang="en-US" sz="3150" dirty="0">
                <a:solidFill>
                  <a:schemeClr val="bg1"/>
                </a:solidFill>
                <a:latin typeface="Century Gothic" pitchFamily="34" charset="0"/>
              </a:rPr>
              <a:t>These objectives aim to provide a comprehensive understanding of the challenges faced by small organizations in Tanzania and offer practical solutions to overcome these obstacles effectively.</a:t>
            </a:r>
          </a:p>
          <a:p>
            <a:endParaRPr lang="en-US" altLang="zh-CN" sz="3150" dirty="0">
              <a:solidFill>
                <a:schemeClr val="bg1"/>
              </a:solidFill>
              <a:latin typeface="Century Gothic" pitchFamily="34" charset="0"/>
              <a:cs typeface="Century Gothic" panose="020B0502020202020204" charset="0"/>
              <a:sym typeface="+mn-ea"/>
            </a:endParaRPr>
          </a:p>
        </p:txBody>
      </p:sp>
      <p:grpSp>
        <p:nvGrpSpPr>
          <p:cNvPr id="12" name="Group 11"/>
          <p:cNvGrpSpPr/>
          <p:nvPr/>
        </p:nvGrpSpPr>
        <p:grpSpPr>
          <a:xfrm>
            <a:off x="0" y="6263640"/>
            <a:ext cx="12192000" cy="594360"/>
            <a:chOff x="0" y="6263640"/>
            <a:chExt cx="12192000" cy="594360"/>
          </a:xfrm>
        </p:grpSpPr>
        <p:sp>
          <p:nvSpPr>
            <p:cNvPr id="13"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4"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3386097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380490" y="351155"/>
            <a:ext cx="10067290"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algn="ctr" fontAlgn="t"/>
            <a:r>
              <a:rPr kumimoji="0" lang="en-US" altLang="zh-CN" sz="3000" b="0" i="0" u="none" strike="noStrike" kern="1200" cap="none" spc="0" normalizeH="0" baseline="0" noProof="0" dirty="0" smtClean="0">
                <a:ln>
                  <a:noFill/>
                </a:ln>
                <a:solidFill>
                  <a:schemeClr val="bg1"/>
                </a:solidFill>
                <a:effectLst>
                  <a:outerShdw blurRad="38100" dist="19050" dir="2700000" algn="tl" rotWithShape="0">
                    <a:schemeClr val="dk1">
                      <a:alpha val="40000"/>
                    </a:schemeClr>
                  </a:outerShdw>
                </a:effectLst>
                <a:uLnTx/>
                <a:uFillTx/>
                <a:latin typeface="Century Gothic" panose="020B0502020202020204" charset="0"/>
                <a:ea typeface="Gilroy" panose="00000400000000000000" charset="0"/>
                <a:cs typeface="Century Gothic" panose="020B0502020202020204" charset="0"/>
                <a:sym typeface="+mn-ea"/>
              </a:rPr>
              <a:t>CHALLENGES,</a:t>
            </a:r>
            <a:r>
              <a:rPr kumimoji="0" lang="en-US" altLang="zh-CN" sz="3000" b="0" i="0" u="none" strike="noStrike" kern="1200" cap="none" spc="0" normalizeH="0" noProof="0" dirty="0" smtClean="0">
                <a:ln>
                  <a:noFill/>
                </a:ln>
                <a:solidFill>
                  <a:schemeClr val="bg1"/>
                </a:solidFill>
                <a:effectLst>
                  <a:outerShdw blurRad="38100" dist="19050" dir="2700000" algn="tl" rotWithShape="0">
                    <a:schemeClr val="dk1">
                      <a:alpha val="40000"/>
                    </a:schemeClr>
                  </a:outerShdw>
                </a:effectLst>
                <a:uLnTx/>
                <a:uFillTx/>
                <a:latin typeface="Century Gothic" panose="020B0502020202020204" charset="0"/>
                <a:ea typeface="Gilroy" panose="00000400000000000000" charset="0"/>
                <a:cs typeface="Century Gothic" panose="020B0502020202020204" charset="0"/>
                <a:sym typeface="+mn-ea"/>
              </a:rPr>
              <a:t> COURSES &amp; POSSIBLE SOLUTIONS</a:t>
            </a:r>
            <a:endParaRPr kumimoji="0" lang="en-US" altLang="zh-CN" sz="3000" b="0" i="0" u="none" strike="noStrike" kern="1200" cap="none" spc="0" normalizeH="0" baseline="0" noProof="0" dirty="0">
              <a:ln>
                <a:noFill/>
              </a:ln>
              <a:solidFill>
                <a:schemeClr val="bg1"/>
              </a:solidFill>
              <a:effectLst>
                <a:outerShdw blurRad="38100" dist="19050" dir="2700000" algn="tl" rotWithShape="0">
                  <a:schemeClr val="dk1">
                    <a:alpha val="40000"/>
                  </a:schemeClr>
                </a:outerShdw>
              </a:effectLst>
              <a:uLnTx/>
              <a:uFillTx/>
              <a:latin typeface="Century Gothic" panose="020B0502020202020204" charset="0"/>
              <a:ea typeface="Gilroy" panose="00000400000000000000"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1031875" y="1604010"/>
            <a:ext cx="10004425" cy="4843145"/>
          </a:xfrm>
          <a:prstGeom prst="rect">
            <a:avLst/>
          </a:prstGeom>
          <a:noFill/>
        </p:spPr>
        <p:txBody>
          <a:bodyPr wrap="square">
            <a:noAutofit/>
          </a:bodyPr>
          <a:lstStyle/>
          <a:p>
            <a:pPr algn="just"/>
            <a:r>
              <a:rPr lang="en-US" sz="3200" dirty="0">
                <a:solidFill>
                  <a:schemeClr val="bg1"/>
                </a:solidFill>
                <a:latin typeface="Century Gothic" pitchFamily="34" charset="0"/>
              </a:rPr>
              <a:t>Small organizations play a vital role in Tanzania's development efforts. However, they encounter several challenges that can hinder their growth and impact on society. Today we are going to discuss some of the common challenges, their courses and possible solutions. </a:t>
            </a:r>
          </a:p>
          <a:p>
            <a:pPr algn="just"/>
            <a:r>
              <a:rPr lang="en-US" sz="3200" dirty="0">
                <a:solidFill>
                  <a:schemeClr val="bg1"/>
                </a:solidFill>
                <a:latin typeface="Century Gothic" pitchFamily="34" charset="0"/>
              </a:rPr>
              <a:t> </a:t>
            </a:r>
          </a:p>
          <a:p>
            <a:pPr algn="just"/>
            <a:r>
              <a:rPr lang="en-US" sz="3200" dirty="0">
                <a:solidFill>
                  <a:schemeClr val="bg1"/>
                </a:solidFill>
                <a:latin typeface="Century Gothic" pitchFamily="34" charset="0"/>
              </a:rPr>
              <a:t>Hopefully, the information will be of great help to you.</a:t>
            </a:r>
          </a:p>
        </p:txBody>
      </p:sp>
      <p:grpSp>
        <p:nvGrpSpPr>
          <p:cNvPr id="12" name="Group 11"/>
          <p:cNvGrpSpPr/>
          <p:nvPr/>
        </p:nvGrpSpPr>
        <p:grpSpPr>
          <a:xfrm>
            <a:off x="0" y="6263640"/>
            <a:ext cx="12192000" cy="594360"/>
            <a:chOff x="0" y="6263640"/>
            <a:chExt cx="12192000" cy="594360"/>
          </a:xfrm>
        </p:grpSpPr>
        <p:sp>
          <p:nvSpPr>
            <p:cNvPr id="13"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4"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1. Limited Funding</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smtClean="0">
                <a:solidFill>
                  <a:schemeClr val="bg1"/>
                </a:solidFill>
                <a:latin typeface="Century Gothic" pitchFamily="34" charset="0"/>
              </a:rPr>
              <a:t>Small </a:t>
            </a:r>
            <a:r>
              <a:rPr lang="en-US" sz="3100" dirty="0">
                <a:solidFill>
                  <a:schemeClr val="bg1"/>
                </a:solidFill>
                <a:latin typeface="Century Gothic" pitchFamily="34" charset="0"/>
              </a:rPr>
              <a:t>NGOs often struggle with inadequate funds to sustain operations and implement projects. This is due to Dependence on limited funding sources, lack of donor support, and competition for grants. The other points below obviously contribute to this challenge</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r>
              <a:rPr lang="en-US" sz="3100" dirty="0">
                <a:solidFill>
                  <a:schemeClr val="bg1"/>
                </a:solidFill>
                <a:latin typeface="Century Gothic" pitchFamily="34" charset="0"/>
              </a:rPr>
              <a:t>Diversify funding sources by exploring individual donations, corporate partnerships, and grants. Develop sustainable fundraising strategies and cultivate long-term donor relationships.</a:t>
            </a: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874501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2. Lack of Visibility</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smtClean="0">
                <a:solidFill>
                  <a:schemeClr val="bg1"/>
                </a:solidFill>
                <a:latin typeface="Century Gothic" pitchFamily="34" charset="0"/>
              </a:rPr>
              <a:t>Small </a:t>
            </a:r>
            <a:r>
              <a:rPr lang="en-US" sz="3100" dirty="0">
                <a:solidFill>
                  <a:schemeClr val="bg1"/>
                </a:solidFill>
                <a:latin typeface="Century Gothic" pitchFamily="34" charset="0"/>
              </a:rPr>
              <a:t>NGOs face difficulties in gaining recognition and support due to limited visibility because of insufficient marketing and communication efforts, lack of media exposure, and weak outreach strategies</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r>
              <a:rPr lang="en-US" sz="3100" dirty="0">
                <a:solidFill>
                  <a:schemeClr val="bg1"/>
                </a:solidFill>
                <a:latin typeface="Century Gothic" pitchFamily="34" charset="0"/>
              </a:rPr>
              <a:t>Invest in strategic communication and marketing campaigns to raise awareness about the organization's mission and impact. Utilize Websites, social media platforms, networking events, and storytelling to engage with stakeholders.</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693000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5308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 3. Capacity </a:t>
            </a:r>
            <a:r>
              <a:rPr lang="en-US" altLang="zh-CN" sz="3000" dirty="0" err="1" smtClean="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rPr>
              <a:t>Constraits</a:t>
            </a:r>
            <a:endParaRPr lang="en-US" altLang="zh-CN" sz="3000" dirty="0">
              <a:solidFill>
                <a:schemeClr val="bg1"/>
              </a:solidFill>
              <a:effectLst>
                <a:outerShdw blurRad="38100" dist="19050" dir="2700000" algn="tl" rotWithShape="0">
                  <a:schemeClr val="dk1">
                    <a:alpha val="40000"/>
                  </a:schemeClr>
                </a:outerShdw>
              </a:effectLst>
              <a:latin typeface="Century Gothic" panose="020B050202020202020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Small NGOs may lack the resources and expertise needed to effectively manage and expand their programs due to Limited staff, inadequate infrastructure, and lack of access to training opportunities</a:t>
            </a:r>
            <a:r>
              <a:rPr lang="en-US" sz="3100" dirty="0" smtClean="0">
                <a:solidFill>
                  <a:schemeClr val="bg1"/>
                </a:solidFill>
                <a:latin typeface="Century Gothic" pitchFamily="34" charset="0"/>
              </a:rPr>
              <a:t>.</a:t>
            </a:r>
            <a:endParaRPr lang="en-US" sz="3100" dirty="0">
              <a:solidFill>
                <a:schemeClr val="bg1"/>
              </a:solidFill>
              <a:latin typeface="Century Gothic" pitchFamily="34" charset="0"/>
            </a:endParaRPr>
          </a:p>
          <a:p>
            <a:pPr algn="just"/>
            <a:r>
              <a:rPr lang="en-US" sz="3100" dirty="0">
                <a:solidFill>
                  <a:schemeClr val="bg1"/>
                </a:solidFill>
                <a:latin typeface="Century Gothic" pitchFamily="34" charset="0"/>
              </a:rPr>
              <a:t>Provide staff with training opportunities, mentorship programs, and capacity-building workshops. Invest in technology and infrastructure upgrades to enhance operational efficiency.</a:t>
            </a: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2989879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2" name="任意多边形: 形状 71"/>
          <p:cNvSpPr/>
          <p:nvPr/>
        </p:nvSpPr>
        <p:spPr>
          <a:xfrm>
            <a:off x="0" y="-3075305"/>
            <a:ext cx="12192000" cy="9933305"/>
          </a:xfrm>
          <a:custGeom>
            <a:avLst/>
            <a:gdLst>
              <a:gd name="connsiteX0" fmla="*/ 12191997 w 12191999"/>
              <a:gd name="connsiteY0" fmla="*/ 0 h 5732468"/>
              <a:gd name="connsiteX1" fmla="*/ 12191999 w 12191999"/>
              <a:gd name="connsiteY1" fmla="*/ 5230092 h 5732468"/>
              <a:gd name="connsiteX2" fmla="*/ 9489861 w 12191999"/>
              <a:gd name="connsiteY2" fmla="*/ 5732467 h 5732468"/>
              <a:gd name="connsiteX3" fmla="*/ 0 w 12191999"/>
              <a:gd name="connsiteY3" fmla="*/ 5732468 h 5732468"/>
              <a:gd name="connsiteX4" fmla="*/ 2 w 12191999"/>
              <a:gd name="connsiteY4" fmla="*/ 2266708 h 5732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1999" h="5732468">
                <a:moveTo>
                  <a:pt x="12191997" y="0"/>
                </a:moveTo>
                <a:lnTo>
                  <a:pt x="12191999" y="5230092"/>
                </a:lnTo>
                <a:lnTo>
                  <a:pt x="9489861" y="5732467"/>
                </a:lnTo>
                <a:lnTo>
                  <a:pt x="0" y="5732468"/>
                </a:lnTo>
                <a:lnTo>
                  <a:pt x="2" y="2266708"/>
                </a:lnTo>
                <a:close/>
              </a:path>
            </a:pathLst>
          </a:custGeom>
          <a:solidFill>
            <a:schemeClr val="accent1">
              <a:lumMod val="50000"/>
            </a:schemeClr>
          </a:solidFill>
          <a:ln>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accent1"/>
              </a:solidFill>
            </a:endParaRPr>
          </a:p>
        </p:txBody>
      </p:sp>
      <p:sp>
        <p:nvSpPr>
          <p:cNvPr id="9" name="文本框 8"/>
          <p:cNvSpPr txBox="1"/>
          <p:nvPr/>
        </p:nvSpPr>
        <p:spPr>
          <a:xfrm>
            <a:off x="9081246" y="370402"/>
            <a:ext cx="2366683" cy="461665"/>
          </a:xfrm>
          <a:prstGeom prst="rect">
            <a:avLst/>
          </a:prstGeom>
          <a:noFill/>
        </p:spPr>
        <p:txBody>
          <a:bodyPr wrap="square">
            <a:spAutoFit/>
          </a:bodyPr>
          <a:lstStyle/>
          <a:p>
            <a:pPr algn="r"/>
            <a:r>
              <a:rPr lang="en-US" altLang="zh-CN" sz="1200" dirty="0">
                <a:solidFill>
                  <a:schemeClr val="accent1"/>
                </a:solidFill>
                <a:latin typeface="+mj-lt"/>
              </a:rPr>
              <a:t>PRESENTATION</a:t>
            </a:r>
          </a:p>
          <a:p>
            <a:pPr algn="r"/>
            <a:r>
              <a:rPr lang="en-US" altLang="zh-CN" sz="1200" dirty="0">
                <a:solidFill>
                  <a:schemeClr val="accent1"/>
                </a:solidFill>
                <a:latin typeface="+mj-lt"/>
              </a:rPr>
              <a:t>//SLIDE</a:t>
            </a:r>
            <a:endParaRPr lang="zh-CN" altLang="en-US" sz="1200" dirty="0">
              <a:solidFill>
                <a:schemeClr val="accent1"/>
              </a:solidFill>
              <a:latin typeface="+mj-lt"/>
            </a:endParaRPr>
          </a:p>
        </p:txBody>
      </p:sp>
      <p:sp>
        <p:nvSpPr>
          <p:cNvPr id="64" name="图文框 63"/>
          <p:cNvSpPr/>
          <p:nvPr/>
        </p:nvSpPr>
        <p:spPr>
          <a:xfrm>
            <a:off x="520065" y="1259840"/>
            <a:ext cx="10927080" cy="5469890"/>
          </a:xfrm>
          <a:prstGeom prst="frame">
            <a:avLst>
              <a:gd name="adj1" fmla="val 4156"/>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4" name="组合 3"/>
          <p:cNvGrpSpPr/>
          <p:nvPr/>
        </p:nvGrpSpPr>
        <p:grpSpPr>
          <a:xfrm>
            <a:off x="874713" y="401140"/>
            <a:ext cx="2700609" cy="261610"/>
            <a:chOff x="537444" y="535301"/>
            <a:chExt cx="2700609" cy="261610"/>
          </a:xfrm>
        </p:grpSpPr>
        <p:sp>
          <p:nvSpPr>
            <p:cNvPr id="27" name="文本框 26"/>
            <p:cNvSpPr txBox="1"/>
            <p:nvPr/>
          </p:nvSpPr>
          <p:spPr>
            <a:xfrm>
              <a:off x="537444" y="535301"/>
              <a:ext cx="2366683" cy="229870"/>
            </a:xfrm>
            <a:prstGeom prst="rect">
              <a:avLst/>
            </a:prstGeom>
            <a:no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900" b="0" i="0" u="none" strike="noStrike" kern="1200" cap="none" spc="0" normalizeH="0" baseline="0" noProof="0" dirty="0">
                  <a:ln>
                    <a:noFill/>
                  </a:ln>
                  <a:solidFill>
                    <a:schemeClr val="bg2">
                      <a:lumMod val="50000"/>
                    </a:schemeClr>
                  </a:solidFill>
                  <a:effectLst/>
                  <a:uLnTx/>
                  <a:uFillTx/>
                  <a:latin typeface="Hubot-Sans Black Wide" charset="0"/>
                  <a:ea typeface="Gilroy" panose="00000400000000000000" charset="0"/>
                  <a:cs typeface="+mn-cs"/>
                </a:rPr>
                <a:t>YOUR LOGO</a:t>
              </a:r>
            </a:p>
          </p:txBody>
        </p:sp>
        <p:sp>
          <p:nvSpPr>
            <p:cNvPr id="28" name="文本框 27"/>
            <p:cNvSpPr txBox="1"/>
            <p:nvPr/>
          </p:nvSpPr>
          <p:spPr>
            <a:xfrm>
              <a:off x="1547301" y="535301"/>
              <a:ext cx="1690752" cy="261610"/>
            </a:xfrm>
            <a:prstGeom prst="rect">
              <a:avLst/>
            </a:prstGeom>
            <a:noFill/>
          </p:spPr>
          <p:txBody>
            <a:bodyPr wrap="square">
              <a:spAutoFit/>
            </a:bodyPr>
            <a:lstStyle/>
            <a:p>
              <a:r>
                <a:rPr lang="en-US" altLang="zh-CN" sz="1100" dirty="0"/>
                <a:t>WPS  TEMPLATE</a:t>
              </a:r>
            </a:p>
          </p:txBody>
        </p:sp>
        <p:cxnSp>
          <p:nvCxnSpPr>
            <p:cNvPr id="29" name="直接连接符 28"/>
            <p:cNvCxnSpPr/>
            <p:nvPr/>
          </p:nvCxnSpPr>
          <p:spPr>
            <a:xfrm>
              <a:off x="1549100" y="570155"/>
              <a:ext cx="0" cy="161365"/>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文本框 26"/>
          <p:cNvSpPr txBox="1"/>
          <p:nvPr>
            <p:custDataLst>
              <p:tags r:id="rId2"/>
            </p:custDataLst>
          </p:nvPr>
        </p:nvSpPr>
        <p:spPr>
          <a:xfrm>
            <a:off x="1412240" y="400685"/>
            <a:ext cx="9986645" cy="584775"/>
          </a:xfrm>
          <a:prstGeom prst="rect">
            <a:avLst/>
          </a:prstGeom>
          <a:gradFill>
            <a:gsLst>
              <a:gs pos="0">
                <a:srgbClr val="FECF40"/>
              </a:gs>
              <a:gs pos="100000">
                <a:srgbClr val="846C21"/>
              </a:gs>
            </a:gsLst>
            <a:lin ang="0" scaled="0"/>
          </a:gradFill>
        </p:spPr>
        <p:txBody>
          <a:bodyPr vert="horz" wrap="square" rtlCol="0">
            <a:spAutoFit/>
          </a:bodyPr>
          <a:lstStyle>
            <a:defPPr>
              <a:defRPr lang="zh-CN"/>
            </a:defPPr>
            <a:lvl1pPr>
              <a:defRPr kumimoji="0" sz="1050" b="1" i="0" u="none" strike="noStrike" cap="none" spc="0" normalizeH="0" baseline="0">
                <a:ln>
                  <a:noFill/>
                </a:ln>
                <a:solidFill>
                  <a:srgbClr val="00B0F0"/>
                </a:solidFill>
                <a:effectLst/>
                <a:uLnTx/>
                <a:uFillTx/>
                <a:latin typeface="+mj-lt"/>
                <a:ea typeface="+mj-ea"/>
              </a:defRPr>
            </a:lvl1pPr>
          </a:lstStyle>
          <a:p>
            <a:pPr fontAlgn="t"/>
            <a:r>
              <a:rPr lang="en-US" altLang="zh-CN" sz="3000" dirty="0" smtClean="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rPr>
              <a:t> 4. </a:t>
            </a:r>
            <a:r>
              <a:rPr lang="en-US" sz="3200" dirty="0" smtClean="0">
                <a:solidFill>
                  <a:schemeClr val="bg1"/>
                </a:solidFill>
                <a:latin typeface="Century Gothic" pitchFamily="34" charset="0"/>
              </a:rPr>
              <a:t>Regulatory </a:t>
            </a:r>
            <a:r>
              <a:rPr lang="en-US" sz="3200" dirty="0">
                <a:solidFill>
                  <a:schemeClr val="bg1"/>
                </a:solidFill>
                <a:latin typeface="Century Gothic" pitchFamily="34" charset="0"/>
              </a:rPr>
              <a:t>Burdens</a:t>
            </a:r>
            <a:endParaRPr lang="en-US" altLang="zh-CN" sz="3000" dirty="0">
              <a:solidFill>
                <a:schemeClr val="bg1"/>
              </a:solidFill>
              <a:effectLst>
                <a:outerShdw blurRad="38100" dist="19050" dir="2700000" algn="tl" rotWithShape="0">
                  <a:schemeClr val="dk1">
                    <a:alpha val="40000"/>
                  </a:schemeClr>
                </a:outerShdw>
              </a:effectLst>
              <a:latin typeface="Century Gothic" pitchFamily="34" charset="0"/>
              <a:cs typeface="Century Gothic" panose="020B0502020202020204" charset="0"/>
              <a:sym typeface="+mn-ea"/>
            </a:endParaRPr>
          </a:p>
        </p:txBody>
      </p:sp>
      <p:pic>
        <p:nvPicPr>
          <p:cNvPr id="8" name="Picture 7" descr="Untitled-1.fw"/>
          <p:cNvPicPr>
            <a:picLocks noChangeAspect="1"/>
          </p:cNvPicPr>
          <p:nvPr/>
        </p:nvPicPr>
        <p:blipFill>
          <a:blip r:embed="rId4"/>
          <a:stretch>
            <a:fillRect/>
          </a:stretch>
        </p:blipFill>
        <p:spPr>
          <a:xfrm>
            <a:off x="325120" y="102235"/>
            <a:ext cx="1191895" cy="1191260"/>
          </a:xfrm>
          <a:prstGeom prst="rect">
            <a:avLst/>
          </a:prstGeom>
        </p:spPr>
      </p:pic>
      <p:sp>
        <p:nvSpPr>
          <p:cNvPr id="25" name="文本框 2"/>
          <p:cNvSpPr txBox="1"/>
          <p:nvPr/>
        </p:nvSpPr>
        <p:spPr>
          <a:xfrm>
            <a:off x="874714" y="1447456"/>
            <a:ext cx="10161586" cy="4557556"/>
          </a:xfrm>
          <a:prstGeom prst="rect">
            <a:avLst/>
          </a:prstGeom>
          <a:noFill/>
        </p:spPr>
        <p:txBody>
          <a:bodyPr wrap="square">
            <a:noAutofit/>
          </a:bodyPr>
          <a:lstStyle/>
          <a:p>
            <a:pPr algn="just"/>
            <a:r>
              <a:rPr lang="en-US" sz="3100" dirty="0">
                <a:solidFill>
                  <a:schemeClr val="bg1"/>
                </a:solidFill>
                <a:latin typeface="Century Gothic" pitchFamily="34" charset="0"/>
              </a:rPr>
              <a:t>Small NGOs encounter challenges in complying with complex regulations and bureaucratic procedures due to stringent legal requirements, changing government policies, and limited legal support.</a:t>
            </a:r>
          </a:p>
          <a:p>
            <a:pPr algn="just"/>
            <a:r>
              <a:rPr lang="en-US" sz="3100" dirty="0">
                <a:solidFill>
                  <a:schemeClr val="bg1"/>
                </a:solidFill>
                <a:latin typeface="Century Gothic" pitchFamily="34" charset="0"/>
              </a:rPr>
              <a:t> </a:t>
            </a:r>
          </a:p>
          <a:p>
            <a:pPr algn="just"/>
            <a:r>
              <a:rPr lang="en-US" sz="3100" dirty="0">
                <a:solidFill>
                  <a:schemeClr val="bg1"/>
                </a:solidFill>
                <a:latin typeface="Century Gothic" pitchFamily="34" charset="0"/>
              </a:rPr>
              <a:t>Seek legal counsel to navigate complex regulations and compliance requirements. Establish robust internal governance structures and processes to ensure adherence to legal standards.</a:t>
            </a:r>
          </a:p>
          <a:p>
            <a:pPr algn="just"/>
            <a:endParaRPr lang="en-US" altLang="zh-CN" sz="3100" dirty="0">
              <a:solidFill>
                <a:schemeClr val="bg1"/>
              </a:solidFill>
              <a:latin typeface="Century Gothic" pitchFamily="34" charset="0"/>
              <a:cs typeface="Century Gothic" panose="020B0502020202020204" charset="0"/>
              <a:sym typeface="+mn-ea"/>
            </a:endParaRPr>
          </a:p>
        </p:txBody>
      </p:sp>
      <p:grpSp>
        <p:nvGrpSpPr>
          <p:cNvPr id="2" name="Group 1"/>
          <p:cNvGrpSpPr/>
          <p:nvPr/>
        </p:nvGrpSpPr>
        <p:grpSpPr>
          <a:xfrm>
            <a:off x="0" y="6263640"/>
            <a:ext cx="12192000" cy="594360"/>
            <a:chOff x="0" y="6263640"/>
            <a:chExt cx="12192000" cy="594360"/>
          </a:xfrm>
        </p:grpSpPr>
        <p:sp>
          <p:nvSpPr>
            <p:cNvPr id="12" name="矩形 38"/>
            <p:cNvSpPr/>
            <p:nvPr/>
          </p:nvSpPr>
          <p:spPr>
            <a:xfrm>
              <a:off x="0" y="6263640"/>
              <a:ext cx="12192000" cy="594360"/>
            </a:xfrm>
            <a:prstGeom prst="rect">
              <a:avLst/>
            </a:prstGeom>
            <a:solidFill>
              <a:schemeClr val="accent3">
                <a:lumMod val="75000"/>
              </a:schemeClr>
            </a:solidFill>
            <a:ln>
              <a:noFill/>
              <a:prstDash val="solid"/>
            </a:ln>
            <a:effectLst>
              <a:outerShdw blurRad="203200" dist="101600" dir="8100000" algn="tr" rotWithShape="0">
                <a:srgbClr val="FF5DA9">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highlight>
                  <a:srgbClr val="808000"/>
                </a:highlight>
              </a:endParaRPr>
            </a:p>
          </p:txBody>
        </p:sp>
        <p:sp>
          <p:nvSpPr>
            <p:cNvPr id="13" name="Text Box 12"/>
            <p:cNvSpPr txBox="1"/>
            <p:nvPr/>
          </p:nvSpPr>
          <p:spPr>
            <a:xfrm>
              <a:off x="260350" y="6269060"/>
              <a:ext cx="11798935" cy="538609"/>
            </a:xfrm>
            <a:prstGeom prst="rect">
              <a:avLst/>
            </a:prstGeom>
            <a:noFill/>
          </p:spPr>
          <p:txBody>
            <a:bodyPr wrap="square" rtlCol="0" anchor="t">
              <a:spAutoFit/>
            </a:bodyPr>
            <a:lstStyle/>
            <a:p>
              <a:pPr algn="ctr"/>
              <a:r>
                <a:rPr lang="en-US" altLang="zh-CN" sz="2900" b="1" dirty="0" smtClean="0">
                  <a:effectLst>
                    <a:outerShdw blurRad="38100" dist="19050" dir="2700000" algn="tl" rotWithShape="0">
                      <a:schemeClr val="dk1">
                        <a:alpha val="40000"/>
                      </a:schemeClr>
                    </a:outerShdw>
                  </a:effectLst>
                  <a:latin typeface="Century Gothic" pitchFamily="34" charset="0"/>
                  <a:ea typeface="+mj-ea"/>
                  <a:cs typeface="+mn-lt"/>
                  <a:sym typeface="+mn-ea"/>
                </a:rPr>
                <a:t>SMALL ORGANIZATIONS, BIG CHALLENGES</a:t>
              </a:r>
              <a:endParaRPr lang="en-US" sz="2900" b="1" dirty="0">
                <a:solidFill>
                  <a:schemeClr val="bg1"/>
                </a:solidFill>
                <a:latin typeface="Century Gothic" pitchFamily="34" charset="0"/>
              </a:endParaRPr>
            </a:p>
          </p:txBody>
        </p:sp>
      </p:grpSp>
    </p:spTree>
    <p:extLst>
      <p:ext uri="{BB962C8B-B14F-4D97-AF65-F5344CB8AC3E}">
        <p14:creationId xmlns:p14="http://schemas.microsoft.com/office/powerpoint/2010/main" val="122676945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068659b2-b470-451f-817e-30251c6c54ae"/>
  <p:tag name="COMMONDATA" val="eyJoZGlkIjoiYzhkMjg0NDA1MzdiYTViNDBhYWU0YmMwMWY1YWViMDY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PA" val="v5.2.10"/>
</p:tagLst>
</file>

<file path=ppt/tags/tag3.xml><?xml version="1.0" encoding="utf-8"?>
<p:tagLst xmlns:a="http://schemas.openxmlformats.org/drawingml/2006/main" xmlns:r="http://schemas.openxmlformats.org/officeDocument/2006/relationships" xmlns:p="http://schemas.openxmlformats.org/presentationml/2006/main">
  <p:tag name="PA" val="v5.2.10"/>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fontScheme name="海外商务风01">
      <a:majorFont>
        <a:latin typeface="Hubot-Sans Black Wide"/>
        <a:ea typeface=""/>
        <a:cs typeface=""/>
      </a:majorFont>
      <a:minorFont>
        <a:latin typeface="Gilro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prstDash val="solid"/>
        </a:ln>
        <a:effectLst>
          <a:outerShdw blurRad="203200" dist="101600" dir="8100000" algn="tr" rotWithShape="0">
            <a:srgbClr val="FF5DA9">
              <a:alpha val="10000"/>
            </a:srgbClr>
          </a:outerShdw>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roy"/>
        <a:ea typeface=""/>
        <a:cs typeface=""/>
        <a:font script="Jpan" typeface="游ゴシック"/>
        <a:font script="Hang" typeface="맑은 고딕"/>
        <a:font script="Hans" typeface="Gilroy"/>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Gilroy"/>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roy"/>
        <a:ea typeface=""/>
        <a:cs typeface=""/>
        <a:font script="Jpan" typeface="ＭＳ Ｐゴシック"/>
        <a:font script="Hang" typeface="맑은 고딕"/>
        <a:font script="Hans" typeface="Gilroy"/>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rgbClr val="000000"/>
    </a:dk1>
    <a:lt1>
      <a:srgbClr val="FFFFFF"/>
    </a:lt1>
    <a:dk2>
      <a:srgbClr val="44546A"/>
    </a:dk2>
    <a:lt2>
      <a:srgbClr val="E7E6E6"/>
    </a:lt2>
    <a:accent1>
      <a:srgbClr val="00B0F0"/>
    </a:accent1>
    <a:accent2>
      <a:srgbClr val="FF73A7"/>
    </a:accent2>
    <a:accent3>
      <a:srgbClr val="FFCD4E"/>
    </a:accent3>
    <a:accent4>
      <a:srgbClr val="FFB458"/>
    </a:accent4>
    <a:accent5>
      <a:srgbClr val="FAFAFA"/>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52</TotalTime>
  <Words>1019</Words>
  <Application>Microsoft Office PowerPoint</Application>
  <PresentationFormat>Custom</PresentationFormat>
  <Paragraphs>147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Century Gothic</vt:lpstr>
      <vt:lpstr>Arial Black</vt:lpstr>
      <vt:lpstr>Montserrat</vt:lpstr>
      <vt:lpstr>Hubot-Sans Black Wide</vt:lpstr>
      <vt:lpstr>Gilroy</vt:lpstr>
      <vt:lpstr>Adobe Gothic Std B</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hui ming</dc:creator>
  <cp:lastModifiedBy>GOD</cp:lastModifiedBy>
  <cp:revision>155</cp:revision>
  <dcterms:created xsi:type="dcterms:W3CDTF">2022-06-26T21:27:00Z</dcterms:created>
  <dcterms:modified xsi:type="dcterms:W3CDTF">2024-05-21T15:31:59Z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4A9F9AC5741E42FCA5AC0C0652FE08CB_13</vt:lpwstr>
  </property>
  <property fmtid="{D5CDD505-2E9C-101B-9397-08002B2CF9AE}" pid="3" name="KSOProductBuildVer">
    <vt:lpwstr>1033-12.2.0.16731</vt:lpwstr>
  </property>
</Properties>
</file>